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51"/>
  </p:notesMasterIdLst>
  <p:sldIdLst>
    <p:sldId id="256" r:id="rId2"/>
    <p:sldId id="275" r:id="rId3"/>
    <p:sldId id="271" r:id="rId4"/>
    <p:sldId id="260" r:id="rId5"/>
    <p:sldId id="303" r:id="rId6"/>
    <p:sldId id="318" r:id="rId7"/>
    <p:sldId id="304" r:id="rId8"/>
    <p:sldId id="305" r:id="rId9"/>
    <p:sldId id="321" r:id="rId10"/>
    <p:sldId id="320" r:id="rId11"/>
    <p:sldId id="322" r:id="rId12"/>
    <p:sldId id="323" r:id="rId13"/>
    <p:sldId id="324" r:id="rId14"/>
    <p:sldId id="306" r:id="rId15"/>
    <p:sldId id="307" r:id="rId16"/>
    <p:sldId id="308" r:id="rId17"/>
    <p:sldId id="309" r:id="rId18"/>
    <p:sldId id="310" r:id="rId19"/>
    <p:sldId id="346" r:id="rId20"/>
    <p:sldId id="335" r:id="rId21"/>
    <p:sldId id="336" r:id="rId22"/>
    <p:sldId id="347" r:id="rId23"/>
    <p:sldId id="337" r:id="rId24"/>
    <p:sldId id="338" r:id="rId25"/>
    <p:sldId id="348" r:id="rId26"/>
    <p:sldId id="349" r:id="rId27"/>
    <p:sldId id="339" r:id="rId28"/>
    <p:sldId id="350" r:id="rId29"/>
    <p:sldId id="341" r:id="rId30"/>
    <p:sldId id="354" r:id="rId31"/>
    <p:sldId id="340" r:id="rId32"/>
    <p:sldId id="353" r:id="rId33"/>
    <p:sldId id="342" r:id="rId34"/>
    <p:sldId id="351" r:id="rId35"/>
    <p:sldId id="352" r:id="rId36"/>
    <p:sldId id="311" r:id="rId37"/>
    <p:sldId id="345" r:id="rId38"/>
    <p:sldId id="312" r:id="rId39"/>
    <p:sldId id="325" r:id="rId40"/>
    <p:sldId id="328" r:id="rId41"/>
    <p:sldId id="329" r:id="rId42"/>
    <p:sldId id="326" r:id="rId43"/>
    <p:sldId id="319" r:id="rId44"/>
    <p:sldId id="330" r:id="rId45"/>
    <p:sldId id="331" r:id="rId46"/>
    <p:sldId id="332" r:id="rId47"/>
    <p:sldId id="333" r:id="rId48"/>
    <p:sldId id="334" r:id="rId49"/>
    <p:sldId id="302" r:id="rId5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164"/>
    <p:restoredTop sz="96327"/>
  </p:normalViewPr>
  <p:slideViewPr>
    <p:cSldViewPr snapToObjects="1" showGuides="1">
      <p:cViewPr varScale="1">
        <p:scale>
          <a:sx n="224" d="100"/>
          <a:sy n="224" d="100"/>
        </p:scale>
        <p:origin x="4984" y="16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1984"/>
    </p:cViewPr>
  </p:outlin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0F681-0F92-493A-953E-2F004225CC47}" type="datetimeFigureOut">
              <a:rPr kumimoji="1" lang="ja-JP" altLang="en-US" smtClean="0"/>
              <a:t>2024/9/11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B25B2-9247-4766-A9D2-CB4636FA3A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12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2600908"/>
            <a:ext cx="8280400" cy="541687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10000"/>
              </a:lnSpc>
              <a:defRPr sz="32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3688344"/>
            <a:ext cx="8280400" cy="4247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8" name="四角形: 角を丸くする 6">
            <a:extLst>
              <a:ext uri="{FF2B5EF4-FFF2-40B4-BE49-F238E27FC236}">
                <a16:creationId xmlns:a16="http://schemas.microsoft.com/office/drawing/2014/main" id="{0B50CA0E-1D7B-80F3-1131-C71D87E287E4}"/>
              </a:ext>
            </a:extLst>
          </p:cNvPr>
          <p:cNvSpPr/>
          <p:nvPr userDrawn="1"/>
        </p:nvSpPr>
        <p:spPr>
          <a:xfrm>
            <a:off x="200472" y="3401281"/>
            <a:ext cx="950505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420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CEF8C7-CCB2-418F-A939-88C193A27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13440" y="6427047"/>
            <a:ext cx="819025" cy="318872"/>
          </a:xfrm>
          <a:prstGeom prst="rect">
            <a:avLst/>
          </a:prstGeom>
        </p:spPr>
        <p:txBody>
          <a:bodyPr/>
          <a:lstStyle>
            <a:lvl1pPr>
              <a:defRPr sz="1800" baseline="0"/>
            </a:lvl1pPr>
          </a:lstStyle>
          <a:p>
            <a:pPr algn="ctr"/>
            <a:fld id="{7FC6D9AC-3D34-4973-9A6D-E571B4BAA1F9}" type="slidenum">
              <a:rPr kumimoji="1" lang="ja-JP" altLang="en-US" smtClean="0"/>
              <a:pPr algn="ctr"/>
              <a:t>‹#›</a:t>
            </a:fld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7B0669B-E646-42C5-866E-FC36508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78" y="295036"/>
            <a:ext cx="9361040" cy="492443"/>
          </a:xfrm>
          <a:prstGeom prst="rect">
            <a:avLst/>
          </a:prstGeom>
        </p:spPr>
        <p:txBody>
          <a:bodyPr/>
          <a:lstStyle>
            <a:lvl1pPr algn="ctr">
              <a:defRPr sz="3200" baseline="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5" name="四角形: 角を丸くする 6">
            <a:extLst>
              <a:ext uri="{FF2B5EF4-FFF2-40B4-BE49-F238E27FC236}">
                <a16:creationId xmlns:a16="http://schemas.microsoft.com/office/drawing/2014/main" id="{34FA3CDA-0CE4-D108-A41C-952260C59EEF}"/>
              </a:ext>
            </a:extLst>
          </p:cNvPr>
          <p:cNvSpPr/>
          <p:nvPr userDrawn="1"/>
        </p:nvSpPr>
        <p:spPr>
          <a:xfrm>
            <a:off x="200470" y="836712"/>
            <a:ext cx="950505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CD2B5C-477E-88DC-6AC7-7281A25C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78" y="973807"/>
            <a:ext cx="9377504" cy="577211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3458353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05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1"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orient="horz" pos="414" userDrawn="1">
          <p15:clr>
            <a:srgbClr val="F26B43"/>
          </p15:clr>
        </p15:guide>
        <p15:guide id="4" orient="horz" pos="3906" userDrawn="1">
          <p15:clr>
            <a:srgbClr val="F26B43"/>
          </p15:clr>
        </p15:guide>
        <p15:guide id="5" pos="512" userDrawn="1">
          <p15:clr>
            <a:srgbClr val="F26B43"/>
          </p15:clr>
        </p15:guide>
        <p15:guide id="6" pos="5728" userDrawn="1">
          <p15:clr>
            <a:srgbClr val="F26B43"/>
          </p15:clr>
        </p15:guide>
        <p15:guide id="8" pos="3301" userDrawn="1">
          <p15:clr>
            <a:srgbClr val="F26B43"/>
          </p15:clr>
        </p15:guide>
        <p15:guide id="9" pos="2939" userDrawn="1">
          <p15:clr>
            <a:srgbClr val="F26B43"/>
          </p15:clr>
        </p15:guide>
        <p15:guide id="10" pos="2145" userDrawn="1">
          <p15:clr>
            <a:srgbClr val="F26B43"/>
          </p15:clr>
        </p15:guide>
        <p15:guide id="11" pos="4095" userDrawn="1">
          <p15:clr>
            <a:srgbClr val="F26B43"/>
          </p15:clr>
        </p15:guide>
        <p15:guide id="12" orient="horz" pos="1185" userDrawn="1">
          <p15:clr>
            <a:srgbClr val="F26B43"/>
          </p15:clr>
        </p15:guide>
        <p15:guide id="13" orient="horz" pos="31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gif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字幕 7">
            <a:extLst>
              <a:ext uri="{FF2B5EF4-FFF2-40B4-BE49-F238E27FC236}">
                <a16:creationId xmlns:a16="http://schemas.microsoft.com/office/drawing/2014/main" id="{D70EA8F4-F16C-C66B-C382-19C8BE26A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800" y="3688344"/>
            <a:ext cx="8280400" cy="424732"/>
          </a:xfrm>
        </p:spPr>
        <p:txBody>
          <a:bodyPr/>
          <a:lstStyle/>
          <a:p>
            <a:r>
              <a:rPr lang="en-US" altLang="ja-JP" dirty="0"/>
              <a:t>Sophia University    </a:t>
            </a:r>
            <a:r>
              <a:rPr lang="en-US" altLang="ja-JP" dirty="0" err="1"/>
              <a:t>Ryui</a:t>
            </a:r>
            <a:r>
              <a:rPr lang="en-US" altLang="ja-JP" dirty="0"/>
              <a:t> Kaneko </a:t>
            </a:r>
            <a:r>
              <a:rPr lang="ja-JP" altLang="en-US"/>
              <a:t>（金子隆威）</a:t>
            </a:r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619946AC-0F32-6C33-0773-904092357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/>
              <a:t>20240914</a:t>
            </a:r>
            <a:br>
              <a:rPr lang="en-US" altLang="ja-JP" dirty="0"/>
            </a:br>
            <a:r>
              <a:rPr lang="en-US" altLang="ja-JP" dirty="0"/>
              <a:t>Condensed matter physics:</a:t>
            </a:r>
            <a:br>
              <a:rPr lang="en-US" altLang="ja-JP" dirty="0"/>
            </a:br>
            <a:r>
              <a:rPr lang="en-US" altLang="ja-JP" dirty="0"/>
              <a:t>from magnetism</a:t>
            </a:r>
            <a:br>
              <a:rPr lang="en-US" altLang="ja-JP" dirty="0"/>
            </a:br>
            <a:r>
              <a:rPr lang="en-US" altLang="ja-JP" dirty="0"/>
              <a:t>to quantum spin </a:t>
            </a:r>
            <a:r>
              <a:rPr lang="en-US" altLang="ja-JP"/>
              <a:t>liquid II</a:t>
            </a:r>
            <a:endParaRPr lang="ja-JP" altLang="en-US"/>
          </a:p>
        </p:txBody>
      </p:sp>
      <p:sp>
        <p:nvSpPr>
          <p:cNvPr id="2" name="字幕 7">
            <a:extLst>
              <a:ext uri="{FF2B5EF4-FFF2-40B4-BE49-F238E27FC236}">
                <a16:creationId xmlns:a16="http://schemas.microsoft.com/office/drawing/2014/main" id="{2840AA19-709C-3049-B7C7-AFF00C3E8E0B}"/>
              </a:ext>
            </a:extLst>
          </p:cNvPr>
          <p:cNvSpPr txBox="1">
            <a:spLocks/>
          </p:cNvSpPr>
          <p:nvPr/>
        </p:nvSpPr>
        <p:spPr>
          <a:xfrm>
            <a:off x="807419" y="4675440"/>
            <a:ext cx="8280400" cy="33015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https://</a:t>
            </a:r>
            <a:r>
              <a:rPr lang="en-US" altLang="ja-JP" sz="2000" dirty="0" err="1"/>
              <a:t>github.com</a:t>
            </a:r>
            <a:r>
              <a:rPr lang="en-US" altLang="ja-JP" sz="2000" dirty="0"/>
              <a:t>/</a:t>
            </a:r>
            <a:r>
              <a:rPr lang="en-US" altLang="ja-JP" sz="2000" dirty="0" err="1"/>
              <a:t>ryuikaneko</a:t>
            </a:r>
            <a:r>
              <a:rPr lang="en-US" altLang="ja-JP" sz="2000" dirty="0"/>
              <a:t>/lecturenote_2024_condmat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95226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n </a:t>
            </a:r>
            <a:r>
              <a:rPr kumimoji="1" lang="en-US" altLang="ja-JP" dirty="0">
                <a:solidFill>
                  <a:srgbClr val="FF0000"/>
                </a:solidFill>
              </a:rPr>
              <a:t>quantum spin 1/2</a:t>
            </a:r>
            <a:r>
              <a:rPr kumimoji="1" lang="en-US" altLang="ja-JP" dirty="0"/>
              <a:t> triangular Heisenberg model</a:t>
            </a:r>
          </a:p>
          <a:p>
            <a:pPr lvl="1"/>
            <a:r>
              <a:rPr lang="en-US" altLang="ja-JP" dirty="0"/>
              <a:t>Ground state has </a:t>
            </a:r>
            <a:r>
              <a:rPr lang="en-US" altLang="ja-JP" dirty="0">
                <a:solidFill>
                  <a:srgbClr val="FF0000"/>
                </a:solidFill>
              </a:rPr>
              <a:t>no magnetic order</a:t>
            </a:r>
            <a:r>
              <a:rPr lang="en-US" altLang="ja-JP" dirty="0"/>
              <a:t>?!</a:t>
            </a:r>
          </a:p>
          <a:p>
            <a:pPr marL="457200" lvl="1" indent="0">
              <a:buNone/>
            </a:pPr>
            <a:r>
              <a:rPr kumimoji="1" lang="en-US" altLang="ja-JP" dirty="0"/>
              <a:t>  P. W. Anderson</a:t>
            </a:r>
          </a:p>
          <a:p>
            <a:pPr marL="457200" lvl="1" indent="0">
              <a:buNone/>
            </a:pPr>
            <a:r>
              <a:rPr kumimoji="1" lang="en" altLang="ja-JP" dirty="0"/>
              <a:t>  “Resonating valence bonds: a new kind of insulator”</a:t>
            </a:r>
          </a:p>
          <a:p>
            <a:pPr marL="457200" lvl="1" indent="0">
              <a:buNone/>
            </a:pPr>
            <a:r>
              <a:rPr kumimoji="1" lang="en" altLang="ja-JP" dirty="0"/>
              <a:t>  Mater. Res. Bull. 8, 153–160 (1973)</a:t>
            </a:r>
            <a:endParaRPr kumimoji="1" lang="ja-JP" altLang="en-US"/>
          </a:p>
        </p:txBody>
      </p:sp>
      <p:pic>
        <p:nvPicPr>
          <p:cNvPr id="6" name="図 5" descr="ダイアグラム, 図形, 矢印&#10;&#10;自動的に生成された説明">
            <a:extLst>
              <a:ext uri="{FF2B5EF4-FFF2-40B4-BE49-F238E27FC236}">
                <a16:creationId xmlns:a16="http://schemas.microsoft.com/office/drawing/2014/main" id="{0043C695-2DC8-1B0F-720C-A8147952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523" b="67104"/>
          <a:stretch/>
        </p:blipFill>
        <p:spPr>
          <a:xfrm>
            <a:off x="884548" y="3330134"/>
            <a:ext cx="8564196" cy="210742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A2DA39-55A2-401D-A401-2D1A4DE133E6}"/>
              </a:ext>
            </a:extLst>
          </p:cNvPr>
          <p:cNvSpPr txBox="1"/>
          <p:nvPr/>
        </p:nvSpPr>
        <p:spPr>
          <a:xfrm>
            <a:off x="670900" y="5437554"/>
            <a:ext cx="8564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Example of a singlet dimerized state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B2E6EE-077A-BBA2-4290-4520AE825980}"/>
              </a:ext>
            </a:extLst>
          </p:cNvPr>
          <p:cNvSpPr txBox="1"/>
          <p:nvPr/>
        </p:nvSpPr>
        <p:spPr>
          <a:xfrm>
            <a:off x="6237135" y="5032836"/>
            <a:ext cx="309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L. </a:t>
            </a:r>
            <a:r>
              <a:rPr kumimoji="1" lang="en-US" altLang="ja-JP" sz="1400" dirty="0" err="1"/>
              <a:t>Balents</a:t>
            </a:r>
            <a:r>
              <a:rPr kumimoji="1" lang="en-US" altLang="ja-JP" sz="1400" dirty="0"/>
              <a:t>, Nature.464.199(’10)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2134676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n </a:t>
            </a:r>
            <a:r>
              <a:rPr kumimoji="1" lang="en-US" altLang="ja-JP" dirty="0">
                <a:solidFill>
                  <a:srgbClr val="FF0000"/>
                </a:solidFill>
              </a:rPr>
              <a:t>quantum spin 1/2</a:t>
            </a:r>
            <a:r>
              <a:rPr kumimoji="1" lang="en-US" altLang="ja-JP" dirty="0"/>
              <a:t> triangular Heisenberg model</a:t>
            </a:r>
          </a:p>
        </p:txBody>
      </p:sp>
      <p:pic>
        <p:nvPicPr>
          <p:cNvPr id="6" name="図 5" descr="ダイアグラム, 図形, 矢印&#10;&#10;自動的に生成された説明">
            <a:extLst>
              <a:ext uri="{FF2B5EF4-FFF2-40B4-BE49-F238E27FC236}">
                <a16:creationId xmlns:a16="http://schemas.microsoft.com/office/drawing/2014/main" id="{0043C695-2DC8-1B0F-720C-A8147952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10" y="1451779"/>
            <a:ext cx="7772400" cy="514405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704ED57-A86E-BE3C-67DE-73819CF96C43}"/>
              </a:ext>
            </a:extLst>
          </p:cNvPr>
          <p:cNvSpPr txBox="1"/>
          <p:nvPr/>
        </p:nvSpPr>
        <p:spPr>
          <a:xfrm>
            <a:off x="4052900" y="4833156"/>
            <a:ext cx="6058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Dimer order is also absent?</a:t>
            </a:r>
          </a:p>
          <a:p>
            <a:pPr algn="ctr"/>
            <a:r>
              <a:rPr kumimoji="1" lang="en-US" altLang="ja-JP" sz="2400" dirty="0"/>
              <a:t>Dimer dynamically moves?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D2619D-3E48-427B-1D84-FF8EEF782EE1}"/>
              </a:ext>
            </a:extLst>
          </p:cNvPr>
          <p:cNvSpPr txBox="1"/>
          <p:nvPr/>
        </p:nvSpPr>
        <p:spPr>
          <a:xfrm>
            <a:off x="5374785" y="2749593"/>
            <a:ext cx="309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L. </a:t>
            </a:r>
            <a:r>
              <a:rPr kumimoji="1" lang="en-US" altLang="ja-JP" sz="1400" dirty="0" err="1"/>
              <a:t>Balents</a:t>
            </a:r>
            <a:r>
              <a:rPr kumimoji="1" lang="en-US" altLang="ja-JP" sz="1400" dirty="0"/>
              <a:t>, Nature.464.199(’10)</a:t>
            </a:r>
            <a:endParaRPr kumimoji="1" lang="ja-JP" altLang="en-US" sz="1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D1B5F5-D670-104A-A80C-D41B7BCBFF25}"/>
              </a:ext>
            </a:extLst>
          </p:cNvPr>
          <p:cNvSpPr txBox="1"/>
          <p:nvPr/>
        </p:nvSpPr>
        <p:spPr>
          <a:xfrm>
            <a:off x="4683824" y="5838371"/>
            <a:ext cx="5007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Resonating valence bond state</a:t>
            </a:r>
          </a:p>
          <a:p>
            <a:pPr algn="ctr"/>
            <a:r>
              <a:rPr kumimoji="1" lang="en-US" altLang="ja-JP" sz="2400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(RVB state)</a:t>
            </a:r>
            <a:endParaRPr kumimoji="1" lang="ja-JP" altLang="en-US" sz="2400" u="sng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511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n </a:t>
            </a:r>
            <a:r>
              <a:rPr kumimoji="1" lang="en-US" altLang="ja-JP" dirty="0">
                <a:solidFill>
                  <a:srgbClr val="FF0000"/>
                </a:solidFill>
              </a:rPr>
              <a:t>quantum spin 1/2</a:t>
            </a:r>
            <a:r>
              <a:rPr kumimoji="1" lang="en-US" altLang="ja-JP" dirty="0"/>
              <a:t> triangular Heisenberg model</a:t>
            </a:r>
          </a:p>
          <a:p>
            <a:endParaRPr lang="en-US" altLang="ja-JP" dirty="0"/>
          </a:p>
          <a:p>
            <a:r>
              <a:rPr kumimoji="1" lang="en-US" altLang="ja-JP" dirty="0"/>
              <a:t>Unfortunately, it is now widely believed that the true ground state has long-range magnetic order</a:t>
            </a:r>
          </a:p>
        </p:txBody>
      </p:sp>
      <p:pic>
        <p:nvPicPr>
          <p:cNvPr id="9" name="図 8" descr="巨大なピザの飛行機&#10;&#10;低い精度で自動的に生成された説明">
            <a:extLst>
              <a:ext uri="{FF2B5EF4-FFF2-40B4-BE49-F238E27FC236}">
                <a16:creationId xmlns:a16="http://schemas.microsoft.com/office/drawing/2014/main" id="{D30F1E6B-3F42-9EF2-1711-1140DD1BD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3050378"/>
            <a:ext cx="5184576" cy="351258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9A4D7D3-D4A3-29EA-0E1E-AA1B58FD8E01}"/>
              </a:ext>
            </a:extLst>
          </p:cNvPr>
          <p:cNvSpPr txBox="1"/>
          <p:nvPr/>
        </p:nvSpPr>
        <p:spPr>
          <a:xfrm>
            <a:off x="5421052" y="3007930"/>
            <a:ext cx="44849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Exact diagonalization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1400" dirty="0"/>
              <a:t>B. </a:t>
            </a:r>
            <a:r>
              <a:rPr kumimoji="1" lang="en-US" altLang="ja-JP" sz="1400" dirty="0" err="1"/>
              <a:t>Bernu</a:t>
            </a:r>
            <a:r>
              <a:rPr kumimoji="1" lang="en-US" altLang="ja-JP" sz="1400" dirty="0"/>
              <a:t> et al., PRB.50.10048(’94)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Variational Monte Carlo (VMC)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1400" dirty="0"/>
              <a:t>L. </a:t>
            </a:r>
            <a:r>
              <a:rPr kumimoji="1" lang="en-US" altLang="ja-JP" sz="1400" dirty="0" err="1"/>
              <a:t>Capriotti</a:t>
            </a:r>
            <a:r>
              <a:rPr kumimoji="1" lang="en-US" altLang="ja-JP" sz="1400" dirty="0"/>
              <a:t> et al., PRL.82.3899 (’99)</a:t>
            </a:r>
          </a:p>
          <a:p>
            <a:endParaRPr kumimoji="1" lang="en-US" altLang="ja-JP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Density matrix renormalization group (DMRG)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1400" dirty="0"/>
              <a:t>S. White and A. L. </a:t>
            </a:r>
            <a:r>
              <a:rPr kumimoji="1" lang="en-US" altLang="ja-JP" sz="1400" dirty="0" err="1"/>
              <a:t>Chernyshev</a:t>
            </a:r>
            <a:r>
              <a:rPr kumimoji="1" lang="en-US" altLang="ja-JP" sz="1400" dirty="0"/>
              <a:t>, PRL.99.127004(’07)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err="1"/>
              <a:t>Σ</a:t>
            </a:r>
            <a:r>
              <a:rPr kumimoji="1" lang="en-US" altLang="ja-JP" baseline="-25000" dirty="0" err="1"/>
              <a:t>i</a:t>
            </a:r>
            <a:r>
              <a:rPr kumimoji="1" lang="en-US" altLang="ja-JP" dirty="0" err="1"/>
              <a:t>exp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iQr</a:t>
            </a:r>
            <a:r>
              <a:rPr kumimoji="1" lang="en-US" altLang="ja-JP" baseline="-25000" dirty="0" err="1"/>
              <a:t>i</a:t>
            </a:r>
            <a:r>
              <a:rPr kumimoji="1" lang="en-US" altLang="ja-JP" dirty="0"/>
              <a:t>)&lt;S</a:t>
            </a:r>
            <a:r>
              <a:rPr kumimoji="1" lang="en-US" altLang="ja-JP" baseline="-25000" dirty="0"/>
              <a:t>i</a:t>
            </a:r>
            <a:r>
              <a:rPr kumimoji="1" lang="en-US" altLang="ja-JP" dirty="0"/>
              <a:t>&gt;/S</a:t>
            </a:r>
            <a:r>
              <a:rPr kumimoji="1" lang="en-US" altLang="ja-JP" baseline="-25000" dirty="0"/>
              <a:t>max</a:t>
            </a:r>
            <a:r>
              <a:rPr kumimoji="1" lang="en-US" altLang="ja-JP" dirty="0"/>
              <a:t>=0.41(3) (Q=(2π/3,2π/3), S</a:t>
            </a:r>
            <a:r>
              <a:rPr kumimoji="1" lang="en-US" altLang="ja-JP" baseline="-25000" dirty="0"/>
              <a:t>max</a:t>
            </a:r>
            <a:r>
              <a:rPr kumimoji="1" lang="en-US" altLang="ja-JP" dirty="0"/>
              <a:t>=1/2)</a:t>
            </a:r>
          </a:p>
        </p:txBody>
      </p:sp>
    </p:spTree>
    <p:extLst>
      <p:ext uri="{BB962C8B-B14F-4D97-AF65-F5344CB8AC3E}">
        <p14:creationId xmlns:p14="http://schemas.microsoft.com/office/powerpoint/2010/main" val="3287101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898689-8575-ECC9-FEF5-8EF0ADD189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DDC7579-35F4-3068-1934-C9184D15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 realize quantum spin liquid…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2B0C839-034E-FBE6-8E1D-C4434DDE8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42" y="932515"/>
            <a:ext cx="9377504" cy="5772111"/>
          </a:xfrm>
        </p:spPr>
        <p:txBody>
          <a:bodyPr/>
          <a:lstStyle/>
          <a:p>
            <a:r>
              <a:rPr kumimoji="1" lang="en-US" altLang="ja-JP" dirty="0"/>
              <a:t>Effects of charge fluctuations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Effects of next-nearest-neighbor interaction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And so on…</a:t>
            </a:r>
            <a:endParaRPr kumimoji="1" lang="ja-JP" altLang="en-US"/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91E1DF02-8621-0D15-9E7A-CDD731ECC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361117"/>
            <a:ext cx="2686126" cy="2103887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4655F19F-1E20-6E8E-07BE-8C863077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186" y="1340768"/>
            <a:ext cx="2686126" cy="2080674"/>
          </a:xfrm>
          <a:prstGeom prst="rect">
            <a:avLst/>
          </a:prstGeom>
        </p:spPr>
      </p:pic>
      <p:pic>
        <p:nvPicPr>
          <p:cNvPr id="10" name="図 9" descr="グラフ&#10;&#10;中程度の精度で自動的に生成された説明">
            <a:extLst>
              <a:ext uri="{FF2B5EF4-FFF2-40B4-BE49-F238E27FC236}">
                <a16:creationId xmlns:a16="http://schemas.microsoft.com/office/drawing/2014/main" id="{22529792-A323-F459-854B-2F8608066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2" y="4002542"/>
            <a:ext cx="5567408" cy="198836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ACD55C-E287-9A98-0084-018230A2F358}"/>
              </a:ext>
            </a:extLst>
          </p:cNvPr>
          <p:cNvSpPr txBox="1"/>
          <p:nvPr/>
        </p:nvSpPr>
        <p:spPr>
          <a:xfrm>
            <a:off x="3174630" y="2024844"/>
            <a:ext cx="1958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H. Morita et al., JPSJ.71.2109 (’02)</a:t>
            </a:r>
            <a:endParaRPr kumimoji="1" lang="ja-JP" altLang="en-US" sz="1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06F7DB1-88E0-94C3-3372-4810DF2B313F}"/>
              </a:ext>
            </a:extLst>
          </p:cNvPr>
          <p:cNvSpPr txBox="1"/>
          <p:nvPr/>
        </p:nvSpPr>
        <p:spPr>
          <a:xfrm>
            <a:off x="7783143" y="2119495"/>
            <a:ext cx="2082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A. Szasz et al., PRX.10.021042 (’20)</a:t>
            </a:r>
            <a:endParaRPr kumimoji="1" lang="ja-JP" altLang="en-US" sz="14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0DE9D2F-BDC4-81A1-38AF-1EEF96309E3E}"/>
              </a:ext>
            </a:extLst>
          </p:cNvPr>
          <p:cNvSpPr txBox="1"/>
          <p:nvPr/>
        </p:nvSpPr>
        <p:spPr>
          <a:xfrm>
            <a:off x="6642157" y="4641614"/>
            <a:ext cx="2487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R. Kaneko et al., JPSJ.83.093707 (’14)</a:t>
            </a:r>
          </a:p>
        </p:txBody>
      </p:sp>
    </p:spTree>
    <p:extLst>
      <p:ext uri="{BB962C8B-B14F-4D97-AF65-F5344CB8AC3E}">
        <p14:creationId xmlns:p14="http://schemas.microsoft.com/office/powerpoint/2010/main" val="53766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C0BD254-1A3E-452D-A5DA-85F4B07C0D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AD6D86C-5AFB-01C2-9D53-A81BA7B5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Quantum spin liquid (QSL)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EFD60B-74DD-F6E1-9A2E-BC8150CC3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No long-range order of spin, dimer, …</a:t>
            </a:r>
          </a:p>
          <a:p>
            <a:endParaRPr kumimoji="1" lang="en-US" altLang="ja-JP" dirty="0"/>
          </a:p>
          <a:p>
            <a:r>
              <a:rPr lang="en-US" altLang="ja-JP" dirty="0"/>
              <a:t>Insulating (charge excitation: open)</a:t>
            </a:r>
          </a:p>
          <a:p>
            <a:pPr lvl="1"/>
            <a:r>
              <a:rPr kumimoji="1" lang="en-US" altLang="ja-JP" dirty="0"/>
              <a:t>Metal </a:t>
            </a:r>
            <a:r>
              <a:rPr lang="en-US" altLang="ja-JP" dirty="0"/>
              <a:t>shows no order, but it </a:t>
            </a:r>
            <a:r>
              <a:rPr kumimoji="1" lang="en-US" altLang="ja-JP" dirty="0"/>
              <a:t>i</a:t>
            </a:r>
            <a:r>
              <a:rPr lang="en-US" altLang="ja-JP" dirty="0"/>
              <a:t>s not quantum spin liquid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Characterized by spin excitation (for N</a:t>
            </a:r>
            <a:r>
              <a:rPr kumimoji="1" lang="en-US" altLang="ja-JP" baseline="-25000" dirty="0"/>
              <a:t>s</a:t>
            </a:r>
            <a:r>
              <a:rPr kumimoji="1" lang="en-US" altLang="ja-JP" dirty="0">
                <a:sym typeface="Wingdings" pitchFamily="2" charset="2"/>
              </a:rPr>
              <a:t></a:t>
            </a:r>
            <a:r>
              <a:rPr kumimoji="1" lang="ja-JP" altLang="en-US">
                <a:sym typeface="Wingdings" pitchFamily="2" charset="2"/>
              </a:rPr>
              <a:t>∞</a:t>
            </a:r>
            <a:r>
              <a:rPr kumimoji="1" lang="en-US" altLang="ja-JP" dirty="0"/>
              <a:t>)</a:t>
            </a:r>
          </a:p>
          <a:p>
            <a:pPr lvl="1"/>
            <a:r>
              <a:rPr lang="en-US" altLang="ja-JP" dirty="0"/>
              <a:t>Open: Gapped spin liquid</a:t>
            </a:r>
          </a:p>
          <a:p>
            <a:pPr lvl="2"/>
            <a:r>
              <a:rPr lang="en-US" altLang="ja-JP" dirty="0"/>
              <a:t>Often characterized by topological entanglement entropy</a:t>
            </a:r>
          </a:p>
          <a:p>
            <a:pPr lvl="1"/>
            <a:r>
              <a:rPr kumimoji="1" lang="en-US" altLang="ja-JP" dirty="0"/>
              <a:t>Closed: Gapless spin liquid</a:t>
            </a:r>
          </a:p>
          <a:p>
            <a:pPr lvl="2"/>
            <a:r>
              <a:rPr lang="en-US" altLang="ja-JP" dirty="0"/>
              <a:t>Sometimes characterized by </a:t>
            </a:r>
            <a:r>
              <a:rPr lang="en-US" altLang="ja-JP" dirty="0" err="1"/>
              <a:t>spinon</a:t>
            </a:r>
            <a:r>
              <a:rPr lang="en-US" altLang="ja-JP" dirty="0"/>
              <a:t> pairing symmetry</a:t>
            </a:r>
          </a:p>
          <a:p>
            <a:pPr marL="914400" lvl="2" indent="0">
              <a:buNone/>
            </a:pPr>
            <a:r>
              <a:rPr kumimoji="1" lang="en-US" altLang="ja-JP" dirty="0"/>
              <a:t>  (just as in the case of pairing symmetry in superconductors)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94D8B64-7E69-A289-2130-FF3749C52BDE}"/>
              </a:ext>
            </a:extLst>
          </p:cNvPr>
          <p:cNvCxnSpPr/>
          <p:nvPr/>
        </p:nvCxnSpPr>
        <p:spPr>
          <a:xfrm>
            <a:off x="1892660" y="6427047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1A10A29-EC8A-92F3-B7EA-A6D99187A7B9}"/>
              </a:ext>
            </a:extLst>
          </p:cNvPr>
          <p:cNvCxnSpPr/>
          <p:nvPr/>
        </p:nvCxnSpPr>
        <p:spPr>
          <a:xfrm>
            <a:off x="1892660" y="5985284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21E0F88-7C54-1209-CD0F-B5540E9D6D51}"/>
              </a:ext>
            </a:extLst>
          </p:cNvPr>
          <p:cNvCxnSpPr/>
          <p:nvPr/>
        </p:nvCxnSpPr>
        <p:spPr>
          <a:xfrm>
            <a:off x="5457056" y="6427047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FF1B8DC-8694-F394-7FDB-63A28F4FCFE4}"/>
              </a:ext>
            </a:extLst>
          </p:cNvPr>
          <p:cNvCxnSpPr/>
          <p:nvPr/>
        </p:nvCxnSpPr>
        <p:spPr>
          <a:xfrm>
            <a:off x="5457056" y="5985284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5B7FD6C-837F-9FFE-1EBE-4D1EC33BA784}"/>
              </a:ext>
            </a:extLst>
          </p:cNvPr>
          <p:cNvCxnSpPr/>
          <p:nvPr/>
        </p:nvCxnSpPr>
        <p:spPr>
          <a:xfrm>
            <a:off x="5457056" y="6129300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6E2A0ED8-32BF-EE78-4D9A-7DB879DF538E}"/>
              </a:ext>
            </a:extLst>
          </p:cNvPr>
          <p:cNvCxnSpPr/>
          <p:nvPr/>
        </p:nvCxnSpPr>
        <p:spPr>
          <a:xfrm>
            <a:off x="5457056" y="6057292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2649F1C-A795-8B7A-897A-384200A65FAA}"/>
              </a:ext>
            </a:extLst>
          </p:cNvPr>
          <p:cNvCxnSpPr/>
          <p:nvPr/>
        </p:nvCxnSpPr>
        <p:spPr>
          <a:xfrm>
            <a:off x="5457056" y="6201308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24E5B121-2952-E8FB-CD1B-382285C197FD}"/>
              </a:ext>
            </a:extLst>
          </p:cNvPr>
          <p:cNvCxnSpPr/>
          <p:nvPr/>
        </p:nvCxnSpPr>
        <p:spPr>
          <a:xfrm>
            <a:off x="5457056" y="6273316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81156B0-F7DF-ADB0-03D8-B4949C1BD35A}"/>
              </a:ext>
            </a:extLst>
          </p:cNvPr>
          <p:cNvCxnSpPr/>
          <p:nvPr/>
        </p:nvCxnSpPr>
        <p:spPr>
          <a:xfrm>
            <a:off x="5457056" y="6345324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9E1A1F1-3E83-C2B6-AD45-EB161FE43AEE}"/>
              </a:ext>
            </a:extLst>
          </p:cNvPr>
          <p:cNvCxnSpPr/>
          <p:nvPr/>
        </p:nvCxnSpPr>
        <p:spPr>
          <a:xfrm>
            <a:off x="2612740" y="5985284"/>
            <a:ext cx="0" cy="44176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75A5942-F175-9FF1-33D4-2F7765DCD15A}"/>
              </a:ext>
            </a:extLst>
          </p:cNvPr>
          <p:cNvSpPr txBox="1"/>
          <p:nvPr/>
        </p:nvSpPr>
        <p:spPr>
          <a:xfrm>
            <a:off x="2627268" y="6052277"/>
            <a:ext cx="117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nonzero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F57A0DF-F348-919E-DD55-70731C35122C}"/>
              </a:ext>
            </a:extLst>
          </p:cNvPr>
          <p:cNvSpPr txBox="1"/>
          <p:nvPr/>
        </p:nvSpPr>
        <p:spPr>
          <a:xfrm>
            <a:off x="6920401" y="6037547"/>
            <a:ext cx="117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continuous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8C47BDB-BA4F-29BD-B13A-D08F5FF731D7}"/>
              </a:ext>
            </a:extLst>
          </p:cNvPr>
          <p:cNvSpPr txBox="1"/>
          <p:nvPr/>
        </p:nvSpPr>
        <p:spPr>
          <a:xfrm>
            <a:off x="1391543" y="6273316"/>
            <a:ext cx="117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S=0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CE17E2D-602D-FC8C-D4B3-C719AA252E80}"/>
              </a:ext>
            </a:extLst>
          </p:cNvPr>
          <p:cNvSpPr txBox="1"/>
          <p:nvPr/>
        </p:nvSpPr>
        <p:spPr>
          <a:xfrm>
            <a:off x="5034206" y="6276989"/>
            <a:ext cx="11736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S=1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4677382-7119-0A14-9438-1DE5D0B9B10A}"/>
              </a:ext>
            </a:extLst>
          </p:cNvPr>
          <p:cNvSpPr txBox="1"/>
          <p:nvPr/>
        </p:nvSpPr>
        <p:spPr>
          <a:xfrm>
            <a:off x="5039536" y="6373491"/>
            <a:ext cx="11736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S=0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70683C7-5792-4B1E-BEA3-4724732E446A}"/>
              </a:ext>
            </a:extLst>
          </p:cNvPr>
          <p:cNvSpPr txBox="1"/>
          <p:nvPr/>
        </p:nvSpPr>
        <p:spPr>
          <a:xfrm>
            <a:off x="5028876" y="6190089"/>
            <a:ext cx="11736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S=2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42B9E48-52D1-DF96-3D41-538E8369A2A0}"/>
              </a:ext>
            </a:extLst>
          </p:cNvPr>
          <p:cNvSpPr txBox="1"/>
          <p:nvPr/>
        </p:nvSpPr>
        <p:spPr>
          <a:xfrm rot="5400000">
            <a:off x="5019475" y="6172605"/>
            <a:ext cx="4933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…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33DAF38-5F0F-97E4-BB46-DA009F0F4CD2}"/>
              </a:ext>
            </a:extLst>
          </p:cNvPr>
          <p:cNvSpPr txBox="1"/>
          <p:nvPr/>
        </p:nvSpPr>
        <p:spPr>
          <a:xfrm>
            <a:off x="1379680" y="5850331"/>
            <a:ext cx="117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S=1</a:t>
            </a:r>
          </a:p>
        </p:txBody>
      </p:sp>
    </p:spTree>
    <p:extLst>
      <p:ext uri="{BB962C8B-B14F-4D97-AF65-F5344CB8AC3E}">
        <p14:creationId xmlns:p14="http://schemas.microsoft.com/office/powerpoint/2010/main" val="2170275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563D3428-EA96-7BAA-A002-A833E14B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Example? Candidate materials?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984BB9E-5297-3B8A-FD29-13912CFF0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Triangular lattice</a:t>
            </a:r>
          </a:p>
          <a:p>
            <a:pPr lvl="1"/>
            <a:r>
              <a:rPr lang="en-US" altLang="ja-JP" dirty="0"/>
              <a:t>Organic compounds</a:t>
            </a:r>
            <a:endParaRPr kumimoji="1" lang="en-US" altLang="ja-JP" dirty="0"/>
          </a:p>
          <a:p>
            <a:pPr lvl="2"/>
            <a:r>
              <a:rPr kumimoji="1" lang="el-GR" altLang="ja-JP" dirty="0"/>
              <a:t>κ-(</a:t>
            </a:r>
            <a:r>
              <a:rPr kumimoji="1" lang="en-US" altLang="ja-JP" dirty="0"/>
              <a:t>BEDTTTF)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Cu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(CN)</a:t>
            </a:r>
            <a:r>
              <a:rPr kumimoji="1" lang="en-US" altLang="ja-JP" baseline="-25000" dirty="0"/>
              <a:t>3</a:t>
            </a:r>
            <a:endParaRPr lang="en-US" altLang="ja-JP" baseline="-25000" dirty="0"/>
          </a:p>
          <a:p>
            <a:pPr lvl="2"/>
            <a:r>
              <a:rPr kumimoji="1" lang="en-US" altLang="ja-JP" dirty="0"/>
              <a:t>EtMe</a:t>
            </a:r>
            <a:r>
              <a:rPr kumimoji="1" lang="en-US" altLang="ja-JP" baseline="-25000" dirty="0"/>
              <a:t>3</a:t>
            </a:r>
            <a:r>
              <a:rPr kumimoji="1" lang="en-US" altLang="ja-JP" dirty="0"/>
              <a:t>Sb[Pd(</a:t>
            </a:r>
            <a:r>
              <a:rPr kumimoji="1" lang="en-US" altLang="ja-JP" dirty="0" err="1"/>
              <a:t>dmit</a:t>
            </a:r>
            <a:r>
              <a:rPr kumimoji="1" lang="en-US" altLang="ja-JP" dirty="0"/>
              <a:t>)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]</a:t>
            </a:r>
            <a:r>
              <a:rPr kumimoji="1" lang="en-US" altLang="ja-JP" baseline="-25000" dirty="0"/>
              <a:t>2</a:t>
            </a:r>
          </a:p>
          <a:p>
            <a:pPr lvl="1"/>
            <a:r>
              <a:rPr lang="en-US" altLang="ja-JP" dirty="0"/>
              <a:t>Antiferromagnets</a:t>
            </a:r>
          </a:p>
          <a:p>
            <a:pPr lvl="2"/>
            <a:r>
              <a:rPr kumimoji="1" lang="en-US" altLang="ja-JP" dirty="0"/>
              <a:t>YbMgGaO</a:t>
            </a:r>
            <a:r>
              <a:rPr kumimoji="1" lang="en-US" altLang="ja-JP" baseline="-25000" dirty="0"/>
              <a:t>4</a:t>
            </a:r>
            <a:endParaRPr lang="en-US" altLang="ja-JP" dirty="0"/>
          </a:p>
          <a:p>
            <a:r>
              <a:rPr kumimoji="1" lang="en-US" altLang="ja-JP" dirty="0"/>
              <a:t>Kagome lattice</a:t>
            </a:r>
          </a:p>
          <a:p>
            <a:pPr lvl="1"/>
            <a:r>
              <a:rPr lang="en-US" altLang="ja-JP" dirty="0"/>
              <a:t>Antiferromagnets</a:t>
            </a:r>
          </a:p>
          <a:p>
            <a:pPr lvl="2"/>
            <a:r>
              <a:rPr lang="en-US" altLang="ja-JP" dirty="0" err="1"/>
              <a:t>Herbertsmithite</a:t>
            </a:r>
            <a:endParaRPr lang="en-US" altLang="ja-JP" dirty="0"/>
          </a:p>
          <a:p>
            <a:pPr lvl="2"/>
            <a:r>
              <a:rPr lang="en-US" altLang="ja-JP" dirty="0"/>
              <a:t>Volborthite</a:t>
            </a:r>
          </a:p>
          <a:p>
            <a:pPr lvl="2"/>
            <a:r>
              <a:rPr lang="en-US" altLang="ja-JP" dirty="0" err="1"/>
              <a:t>Vesignieite</a:t>
            </a:r>
            <a:endParaRPr lang="en-US" altLang="ja-JP" dirty="0"/>
          </a:p>
          <a:p>
            <a:pPr lvl="2"/>
            <a:r>
              <a:rPr lang="en-US" altLang="ja-JP" dirty="0" err="1"/>
              <a:t>Kapellasite</a:t>
            </a:r>
            <a:endParaRPr lang="en-US" altLang="ja-JP" dirty="0"/>
          </a:p>
          <a:p>
            <a:r>
              <a:rPr kumimoji="1" lang="en-US" altLang="ja-JP" dirty="0"/>
              <a:t>Pyrochlore lattice</a:t>
            </a:r>
          </a:p>
          <a:p>
            <a:pPr lvl="1"/>
            <a:r>
              <a:rPr lang="en-US" altLang="ja-JP" dirty="0"/>
              <a:t>Antiferromagnets</a:t>
            </a:r>
          </a:p>
          <a:p>
            <a:pPr lvl="2"/>
            <a:r>
              <a:rPr kumimoji="1" lang="en" altLang="ja-JP" dirty="0"/>
              <a:t>Tb</a:t>
            </a:r>
            <a:r>
              <a:rPr kumimoji="1" lang="en" altLang="ja-JP" baseline="-25000" dirty="0"/>
              <a:t>2</a:t>
            </a:r>
            <a:r>
              <a:rPr kumimoji="1" lang="en" altLang="ja-JP" dirty="0"/>
              <a:t>Hf</a:t>
            </a:r>
            <a:r>
              <a:rPr kumimoji="1" lang="en" altLang="ja-JP" baseline="-25000" dirty="0"/>
              <a:t>2</a:t>
            </a:r>
            <a:r>
              <a:rPr kumimoji="1" lang="en" altLang="ja-JP" dirty="0"/>
              <a:t>O</a:t>
            </a:r>
            <a:r>
              <a:rPr kumimoji="1" lang="en" altLang="ja-JP" baseline="-25000" dirty="0"/>
              <a:t>7</a:t>
            </a:r>
            <a:r>
              <a:rPr kumimoji="1" lang="en-US" altLang="ja-JP" dirty="0"/>
              <a:t>, Tb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Hf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O</a:t>
            </a:r>
            <a:r>
              <a:rPr kumimoji="1" lang="en-US" altLang="ja-JP" baseline="-25000" dirty="0"/>
              <a:t>7</a:t>
            </a:r>
            <a:r>
              <a:rPr kumimoji="1" lang="en-US" altLang="ja-JP" dirty="0"/>
              <a:t>, Ce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Zr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O</a:t>
            </a:r>
            <a:r>
              <a:rPr kumimoji="1" lang="en-US" altLang="ja-JP" baseline="-25000" dirty="0"/>
              <a:t>7</a:t>
            </a:r>
            <a:r>
              <a:rPr kumimoji="1" lang="en-US" altLang="ja-JP" dirty="0"/>
              <a:t>, …</a:t>
            </a:r>
            <a:endParaRPr kumimoji="1" lang="ja-JP" altLang="en-US"/>
          </a:p>
        </p:txBody>
      </p:sp>
      <p:pic>
        <p:nvPicPr>
          <p:cNvPr id="6" name="図 5" descr="巨大なピザの飛行機&#10;&#10;低い精度で自動的に生成された説明">
            <a:extLst>
              <a:ext uri="{FF2B5EF4-FFF2-40B4-BE49-F238E27FC236}">
                <a16:creationId xmlns:a16="http://schemas.microsoft.com/office/drawing/2014/main" id="{2A7CC44C-5019-8AFB-E66A-55F1A967C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819" y="926948"/>
            <a:ext cx="3405552" cy="2307284"/>
          </a:xfrm>
          <a:prstGeom prst="rect">
            <a:avLst/>
          </a:prstGeom>
        </p:spPr>
      </p:pic>
      <p:pic>
        <p:nvPicPr>
          <p:cNvPr id="8" name="図 7" descr="ワイヤー, 鳥, 座る, 頭上 が含まれている画像&#10;&#10;自動的に生成された説明">
            <a:extLst>
              <a:ext uri="{FF2B5EF4-FFF2-40B4-BE49-F238E27FC236}">
                <a16:creationId xmlns:a16="http://schemas.microsoft.com/office/drawing/2014/main" id="{73783A73-957C-B8D7-9E6D-E684C576C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884" y="3118729"/>
            <a:ext cx="2972719" cy="260938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F0368B0-EFDD-9224-1D57-57BB8E1DA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676" y="4185084"/>
            <a:ext cx="2878789" cy="2551308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EEF26C-6F6E-D7F6-AB38-335548419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6110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58D5E59-00AF-C3B2-3142-FE304148E0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19DC367-0839-4D96-EB98-51B95CB4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Why do we study QSL?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50D4A72-3DAD-CC7D-F541-DDE62A502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Related to superconductivity (SC)</a:t>
            </a:r>
          </a:p>
          <a:p>
            <a:pPr lvl="1"/>
            <a:r>
              <a:rPr lang="en-US" altLang="ja-JP" dirty="0"/>
              <a:t>Doping QSL </a:t>
            </a:r>
            <a:r>
              <a:rPr lang="en-US" altLang="ja-JP" dirty="0">
                <a:sym typeface="Wingdings" pitchFamily="2" charset="2"/>
              </a:rPr>
              <a:t> High T</a:t>
            </a:r>
            <a:r>
              <a:rPr lang="en-US" altLang="ja-JP" baseline="-25000" dirty="0">
                <a:sym typeface="Wingdings" pitchFamily="2" charset="2"/>
              </a:rPr>
              <a:t>c</a:t>
            </a:r>
            <a:r>
              <a:rPr lang="en-US" altLang="ja-JP" dirty="0">
                <a:sym typeface="Wingdings" pitchFamily="2" charset="2"/>
              </a:rPr>
              <a:t> SC?</a:t>
            </a:r>
            <a:endParaRPr kumimoji="1" lang="en-US" altLang="ja-JP" dirty="0">
              <a:sym typeface="Wingdings" pitchFamily="2" charset="2"/>
            </a:endParaRP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Quantum computation</a:t>
            </a:r>
          </a:p>
          <a:p>
            <a:pPr lvl="1"/>
            <a:r>
              <a:rPr kumimoji="1" lang="en-US" altLang="ja-JP" dirty="0"/>
              <a:t>Using </a:t>
            </a:r>
            <a:r>
              <a:rPr lang="en-US" altLang="ja-JP" dirty="0"/>
              <a:t>M</a:t>
            </a:r>
            <a:r>
              <a:rPr kumimoji="1" lang="en-US" altLang="ja-JP" dirty="0"/>
              <a:t>ajorana fermion in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spin liquid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(Just for fun)</a:t>
            </a:r>
          </a:p>
          <a:p>
            <a:pPr lvl="1"/>
            <a:r>
              <a:rPr kumimoji="1" lang="en-US" altLang="ja-JP" dirty="0"/>
              <a:t>Unconventional quasiparticles, statistics, …</a:t>
            </a:r>
            <a:endParaRPr kumimoji="1" lang="ja-JP" altLang="en-US"/>
          </a:p>
        </p:txBody>
      </p:sp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CCB6D152-A222-014C-7120-CEFED294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3" y="1874065"/>
            <a:ext cx="4096155" cy="1086513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344BE8D9-37A2-AF71-3267-13AD3D700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380" y="1766945"/>
            <a:ext cx="1685935" cy="1662055"/>
          </a:xfrm>
          <a:prstGeom prst="rect">
            <a:avLst/>
          </a:prstGeom>
        </p:spPr>
      </p:pic>
      <p:pic>
        <p:nvPicPr>
          <p:cNvPr id="10" name="図 9" descr="グラフィカル ユーザー インターフェイス, グラフ, 等高線グラフ&#10;&#10;自動的に生成された説明">
            <a:extLst>
              <a:ext uri="{FF2B5EF4-FFF2-40B4-BE49-F238E27FC236}">
                <a16:creationId xmlns:a16="http://schemas.microsoft.com/office/drawing/2014/main" id="{74F6E4C8-F52A-A937-98EC-93FF6160B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256" y="1598894"/>
            <a:ext cx="3443452" cy="1942206"/>
          </a:xfrm>
          <a:prstGeom prst="rect">
            <a:avLst/>
          </a:prstGeom>
        </p:spPr>
      </p:pic>
      <p:pic>
        <p:nvPicPr>
          <p:cNvPr id="12" name="図 1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671DEE9-6F9F-8E56-A241-8C47B6649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08" y="4291575"/>
            <a:ext cx="4096153" cy="1230465"/>
          </a:xfrm>
          <a:prstGeom prst="rect">
            <a:avLst/>
          </a:prstGeom>
        </p:spPr>
      </p:pic>
      <p:pic>
        <p:nvPicPr>
          <p:cNvPr id="14" name="図 13" descr="ダイアグラム&#10;&#10;自動的に生成された説明">
            <a:extLst>
              <a:ext uri="{FF2B5EF4-FFF2-40B4-BE49-F238E27FC236}">
                <a16:creationId xmlns:a16="http://schemas.microsoft.com/office/drawing/2014/main" id="{8052C003-DE16-8337-D67F-D82577D04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9777" y="4352285"/>
            <a:ext cx="3080925" cy="19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34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0179E8-C538-32CE-5CC8-538C7D62D3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E8A4EC3-5402-A52C-6A0C-EC924F82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Difficulty in searching for QSL theoretically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5A13A72-C84E-E634-CB21-34496285C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However, no analytical solution</a:t>
            </a:r>
          </a:p>
          <a:p>
            <a:pPr lvl="1"/>
            <a:r>
              <a:rPr lang="en-US" altLang="ja-JP" dirty="0"/>
              <a:t>Exception 1: “QSL” in 1D (</a:t>
            </a:r>
            <a:r>
              <a:rPr lang="en-US" altLang="ja-JP" dirty="0" err="1"/>
              <a:t>Tomonaga-Luttinger</a:t>
            </a:r>
            <a:r>
              <a:rPr lang="en-US" altLang="ja-JP" dirty="0"/>
              <a:t> liquid)</a:t>
            </a:r>
          </a:p>
          <a:p>
            <a:pPr lvl="1"/>
            <a:r>
              <a:rPr kumimoji="1" lang="en-US" altLang="ja-JP" dirty="0"/>
              <a:t>Exception 2: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 in 2D</a:t>
            </a:r>
          </a:p>
          <a:p>
            <a:endParaRPr lang="en-US" altLang="ja-JP" sz="800" dirty="0"/>
          </a:p>
          <a:p>
            <a:r>
              <a:rPr lang="en-US" altLang="ja-JP" dirty="0"/>
              <a:t>Mean-field approximation is not applicable</a:t>
            </a:r>
          </a:p>
          <a:p>
            <a:pPr lvl="1"/>
            <a:r>
              <a:rPr lang="en-US" altLang="ja-JP" dirty="0"/>
              <a:t>Any order parameter is 0</a:t>
            </a:r>
          </a:p>
          <a:p>
            <a:endParaRPr lang="en-US" altLang="ja-JP" sz="800" dirty="0"/>
          </a:p>
          <a:p>
            <a:r>
              <a:rPr lang="en-US" altLang="ja-JP" dirty="0"/>
              <a:t>No universal numerical methods</a:t>
            </a:r>
          </a:p>
          <a:p>
            <a:pPr lvl="1"/>
            <a:r>
              <a:rPr lang="en-US" altLang="ja-JP" dirty="0"/>
              <a:t>Exact diagonalization: Size too small</a:t>
            </a:r>
          </a:p>
          <a:p>
            <a:pPr lvl="1"/>
            <a:r>
              <a:rPr lang="en-US" altLang="ja-JP" dirty="0"/>
              <a:t>Quantum Monte Carlo method: Negative sign problem</a:t>
            </a:r>
          </a:p>
          <a:p>
            <a:endParaRPr lang="en-US" altLang="ja-JP" sz="800" dirty="0"/>
          </a:p>
          <a:p>
            <a:r>
              <a:rPr lang="en-US" altLang="ja-JP" dirty="0"/>
              <a:t>We often use </a:t>
            </a:r>
            <a:r>
              <a:rPr lang="en-US" altLang="ja-JP" dirty="0">
                <a:solidFill>
                  <a:srgbClr val="FF0000"/>
                </a:solidFill>
              </a:rPr>
              <a:t>variational Monte Carlo </a:t>
            </a:r>
            <a:r>
              <a:rPr lang="en-US" altLang="ja-JP" dirty="0"/>
              <a:t>and </a:t>
            </a:r>
            <a:r>
              <a:rPr lang="en-US" altLang="ja-JP" dirty="0">
                <a:solidFill>
                  <a:srgbClr val="FF0000"/>
                </a:solidFill>
              </a:rPr>
              <a:t>Tensor-network</a:t>
            </a:r>
            <a:r>
              <a:rPr lang="en-US" altLang="ja-JP" dirty="0"/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3506599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Model</a:t>
            </a:r>
          </a:p>
        </p:txBody>
      </p:sp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FFD4950-69D3-D466-DF9F-2F5C9F5C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2024844"/>
            <a:ext cx="7772400" cy="1135016"/>
          </a:xfrm>
          <a:prstGeom prst="rect">
            <a:avLst/>
          </a:prstGeom>
        </p:spPr>
      </p:pic>
      <p:pic>
        <p:nvPicPr>
          <p:cNvPr id="14" name="図 13" descr="フェンス, 吊るす, いっぱい が含まれている画像&#10;&#10;自動的に生成された説明">
            <a:extLst>
              <a:ext uri="{FF2B5EF4-FFF2-40B4-BE49-F238E27FC236}">
                <a16:creationId xmlns:a16="http://schemas.microsoft.com/office/drawing/2014/main" id="{33889968-ACC4-AAEB-74F2-F4E653CEF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235" y="3158206"/>
            <a:ext cx="6871526" cy="3619166"/>
          </a:xfrm>
          <a:prstGeom prst="rect">
            <a:avLst/>
          </a:prstGeom>
        </p:spPr>
      </p:pic>
      <p:pic>
        <p:nvPicPr>
          <p:cNvPr id="16" name="図 1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68DC7779-39D7-C545-237A-B79D2C42A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576" y="908720"/>
            <a:ext cx="3168352" cy="1269783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1F68-C84D-BC2A-38D4-A6E1B7C9C07A}"/>
              </a:ext>
            </a:extLst>
          </p:cNvPr>
          <p:cNvSpPr txBox="1"/>
          <p:nvPr/>
        </p:nvSpPr>
        <p:spPr>
          <a:xfrm>
            <a:off x="7250716" y="1134998"/>
            <a:ext cx="210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Bond-dependent</a:t>
            </a:r>
          </a:p>
          <a:p>
            <a:r>
              <a:rPr kumimoji="1" lang="en-US" altLang="ja-JP" dirty="0" err="1">
                <a:solidFill>
                  <a:srgbClr val="FF0000"/>
                </a:solidFill>
              </a:rPr>
              <a:t>Ising</a:t>
            </a:r>
            <a:r>
              <a:rPr kumimoji="1" lang="en-US" altLang="ja-JP" dirty="0">
                <a:solidFill>
                  <a:srgbClr val="FF0000"/>
                </a:solidFill>
              </a:rPr>
              <a:t> interaction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30514E4-5289-D0BC-C5AA-0850C020AAD0}"/>
              </a:ext>
            </a:extLst>
          </p:cNvPr>
          <p:cNvSpPr txBox="1"/>
          <p:nvPr/>
        </p:nvSpPr>
        <p:spPr>
          <a:xfrm>
            <a:off x="532660" y="1458163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A. </a:t>
            </a:r>
            <a:r>
              <a:rPr kumimoji="1" lang="en-US" altLang="ja-JP" sz="1400" dirty="0" err="1"/>
              <a:t>kitaev</a:t>
            </a:r>
            <a:r>
              <a:rPr kumimoji="1" lang="en-US" altLang="ja-JP" sz="1400" dirty="0"/>
              <a:t>, AnnPhys.321.2 (’06)</a:t>
            </a:r>
            <a:endParaRPr kumimoji="1" lang="ja-JP" altLang="en-US" sz="140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61EDAA03-D17E-D637-A665-058E8AADB887}"/>
              </a:ext>
            </a:extLst>
          </p:cNvPr>
          <p:cNvCxnSpPr/>
          <p:nvPr/>
        </p:nvCxnSpPr>
        <p:spPr>
          <a:xfrm flipV="1">
            <a:off x="3512840" y="1458163"/>
            <a:ext cx="468052" cy="2616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B05EC231-2913-D9A3-ED66-EEB6BF21AAE1}"/>
              </a:ext>
            </a:extLst>
          </p:cNvPr>
          <p:cNvCxnSpPr>
            <a:cxnSpLocks/>
          </p:cNvCxnSpPr>
          <p:nvPr/>
        </p:nvCxnSpPr>
        <p:spPr>
          <a:xfrm>
            <a:off x="4922916" y="1469658"/>
            <a:ext cx="498136" cy="29750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E76F9540-EC93-7D46-4DC2-6A5539F93759}"/>
              </a:ext>
            </a:extLst>
          </p:cNvPr>
          <p:cNvCxnSpPr>
            <a:cxnSpLocks/>
          </p:cNvCxnSpPr>
          <p:nvPr/>
        </p:nvCxnSpPr>
        <p:spPr>
          <a:xfrm>
            <a:off x="6141132" y="1313876"/>
            <a:ext cx="0" cy="607422"/>
          </a:xfrm>
          <a:prstGeom prst="line">
            <a:avLst/>
          </a:prstGeom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41D12D40-E8AA-13E0-198E-6D4DC0F14D30}"/>
              </a:ext>
            </a:extLst>
          </p:cNvPr>
          <p:cNvCxnSpPr>
            <a:cxnSpLocks/>
          </p:cNvCxnSpPr>
          <p:nvPr/>
        </p:nvCxnSpPr>
        <p:spPr>
          <a:xfrm>
            <a:off x="2180692" y="2744924"/>
            <a:ext cx="4402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EB7DDE3-8EDD-7157-D7D3-F72016E33222}"/>
              </a:ext>
            </a:extLst>
          </p:cNvPr>
          <p:cNvCxnSpPr>
            <a:cxnSpLocks/>
          </p:cNvCxnSpPr>
          <p:nvPr/>
        </p:nvCxnSpPr>
        <p:spPr>
          <a:xfrm>
            <a:off x="4484948" y="2744924"/>
            <a:ext cx="43796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715C1828-EBF5-9078-E888-A99782DAD888}"/>
              </a:ext>
            </a:extLst>
          </p:cNvPr>
          <p:cNvCxnSpPr>
            <a:cxnSpLocks/>
          </p:cNvCxnSpPr>
          <p:nvPr/>
        </p:nvCxnSpPr>
        <p:spPr>
          <a:xfrm flipH="1">
            <a:off x="6853828" y="2708920"/>
            <a:ext cx="396888" cy="0"/>
          </a:xfrm>
          <a:prstGeom prst="line">
            <a:avLst/>
          </a:prstGeom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247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Intuitive understanding (bond frustration)</a:t>
            </a:r>
          </a:p>
        </p:txBody>
      </p:sp>
      <p:pic>
        <p:nvPicPr>
          <p:cNvPr id="5" name="図 4" descr="フェンス, 吊るす, いっぱい が含まれている画像&#10;&#10;自動的に生成された説明">
            <a:extLst>
              <a:ext uri="{FF2B5EF4-FFF2-40B4-BE49-F238E27FC236}">
                <a16:creationId xmlns:a16="http://schemas.microsoft.com/office/drawing/2014/main" id="{21DCE6B6-BFB0-1634-4FDA-C4134B824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973" y="2050279"/>
            <a:ext cx="6871526" cy="3619166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252AAB7E-31F8-0009-85E5-68535D8693E7}"/>
              </a:ext>
            </a:extLst>
          </p:cNvPr>
          <p:cNvCxnSpPr>
            <a:cxnSpLocks/>
          </p:cNvCxnSpPr>
          <p:nvPr/>
        </p:nvCxnSpPr>
        <p:spPr>
          <a:xfrm flipH="1">
            <a:off x="4592960" y="4476167"/>
            <a:ext cx="216024" cy="3960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ED477B6-EC8D-E7BC-B86C-04C8402C44D3}"/>
              </a:ext>
            </a:extLst>
          </p:cNvPr>
          <p:cNvCxnSpPr>
            <a:cxnSpLocks/>
          </p:cNvCxnSpPr>
          <p:nvPr/>
        </p:nvCxnSpPr>
        <p:spPr>
          <a:xfrm flipH="1">
            <a:off x="5097018" y="4188135"/>
            <a:ext cx="216024" cy="3960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FD8B0896-F041-9994-529E-76CC1DE9578A}"/>
              </a:ext>
            </a:extLst>
          </p:cNvPr>
          <p:cNvCxnSpPr/>
          <p:nvPr/>
        </p:nvCxnSpPr>
        <p:spPr>
          <a:xfrm flipV="1">
            <a:off x="1136576" y="2168859"/>
            <a:ext cx="0" cy="11161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32956CF-2821-9091-8447-6074914FA045}"/>
              </a:ext>
            </a:extLst>
          </p:cNvPr>
          <p:cNvCxnSpPr>
            <a:cxnSpLocks/>
          </p:cNvCxnSpPr>
          <p:nvPr/>
        </p:nvCxnSpPr>
        <p:spPr>
          <a:xfrm flipH="1">
            <a:off x="712911" y="3284984"/>
            <a:ext cx="423665" cy="756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8B7F4B5-A4D4-0FC3-A15B-EA3150D500AF}"/>
              </a:ext>
            </a:extLst>
          </p:cNvPr>
          <p:cNvCxnSpPr>
            <a:cxnSpLocks/>
          </p:cNvCxnSpPr>
          <p:nvPr/>
        </p:nvCxnSpPr>
        <p:spPr>
          <a:xfrm>
            <a:off x="1136576" y="3284984"/>
            <a:ext cx="10081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AA19C3F-0677-E622-E088-1C4030F45937}"/>
              </a:ext>
            </a:extLst>
          </p:cNvPr>
          <p:cNvSpPr txBox="1"/>
          <p:nvPr/>
        </p:nvSpPr>
        <p:spPr>
          <a:xfrm>
            <a:off x="413862" y="4016825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S</a:t>
            </a:r>
            <a:r>
              <a:rPr kumimoji="1" lang="en-US" altLang="ja-JP" baseline="30000" dirty="0" err="1"/>
              <a:t>x</a:t>
            </a:r>
            <a:endParaRPr kumimoji="1" lang="ja-JP" altLang="en-US" baseline="300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B99FF92-40F6-2A3C-D020-CB01189D8010}"/>
              </a:ext>
            </a:extLst>
          </p:cNvPr>
          <p:cNvSpPr txBox="1"/>
          <p:nvPr/>
        </p:nvSpPr>
        <p:spPr>
          <a:xfrm>
            <a:off x="1656655" y="3293694"/>
            <a:ext cx="42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</a:t>
            </a:r>
            <a:r>
              <a:rPr kumimoji="1" lang="en-US" altLang="ja-JP" baseline="30000" dirty="0"/>
              <a:t>y</a:t>
            </a:r>
            <a:endParaRPr kumimoji="1" lang="ja-JP" altLang="en-US" baseline="300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DA9AD2-0B5C-2D44-12D6-D375583D8237}"/>
              </a:ext>
            </a:extLst>
          </p:cNvPr>
          <p:cNvSpPr txBox="1"/>
          <p:nvPr/>
        </p:nvSpPr>
        <p:spPr>
          <a:xfrm>
            <a:off x="846994" y="182377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S</a:t>
            </a:r>
            <a:r>
              <a:rPr kumimoji="1" lang="en-US" altLang="ja-JP" baseline="30000" dirty="0" err="1"/>
              <a:t>z</a:t>
            </a:r>
            <a:endParaRPr kumimoji="1" lang="ja-JP" altLang="en-US" baseline="30000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476DAAA4-D1AE-0023-370F-2403B73993EF}"/>
              </a:ext>
            </a:extLst>
          </p:cNvPr>
          <p:cNvCxnSpPr>
            <a:cxnSpLocks/>
          </p:cNvCxnSpPr>
          <p:nvPr/>
        </p:nvCxnSpPr>
        <p:spPr>
          <a:xfrm flipV="1">
            <a:off x="4808984" y="4188134"/>
            <a:ext cx="504058" cy="28803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B1D3177-E5BD-08F3-6864-59977609BEAA}"/>
              </a:ext>
            </a:extLst>
          </p:cNvPr>
          <p:cNvCxnSpPr>
            <a:cxnSpLocks/>
          </p:cNvCxnSpPr>
          <p:nvPr/>
        </p:nvCxnSpPr>
        <p:spPr>
          <a:xfrm flipH="1" flipV="1">
            <a:off x="5319490" y="4149612"/>
            <a:ext cx="569614" cy="326555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29831BA0-A4DD-2EA3-394B-E5D1841BFD21}"/>
              </a:ext>
            </a:extLst>
          </p:cNvPr>
          <p:cNvCxnSpPr>
            <a:cxnSpLocks/>
          </p:cNvCxnSpPr>
          <p:nvPr/>
        </p:nvCxnSpPr>
        <p:spPr>
          <a:xfrm>
            <a:off x="5319490" y="4174488"/>
            <a:ext cx="43011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CD8F8DC-3570-CC59-5E62-F3B5D5B74F67}"/>
              </a:ext>
            </a:extLst>
          </p:cNvPr>
          <p:cNvCxnSpPr>
            <a:cxnSpLocks/>
          </p:cNvCxnSpPr>
          <p:nvPr/>
        </p:nvCxnSpPr>
        <p:spPr>
          <a:xfrm>
            <a:off x="5852736" y="4469594"/>
            <a:ext cx="43011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FBF77179-167A-3742-B5EB-A576748512E8}"/>
              </a:ext>
            </a:extLst>
          </p:cNvPr>
          <p:cNvCxnSpPr>
            <a:cxnSpLocks/>
          </p:cNvCxnSpPr>
          <p:nvPr/>
        </p:nvCxnSpPr>
        <p:spPr>
          <a:xfrm>
            <a:off x="5349044" y="3537012"/>
            <a:ext cx="0" cy="637475"/>
          </a:xfrm>
          <a:prstGeom prst="line">
            <a:avLst/>
          </a:prstGeom>
          <a:ln w="254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2BAB5CB4-3D17-9509-AC6D-937A52426447}"/>
              </a:ext>
            </a:extLst>
          </p:cNvPr>
          <p:cNvCxnSpPr>
            <a:cxnSpLocks/>
          </p:cNvCxnSpPr>
          <p:nvPr/>
        </p:nvCxnSpPr>
        <p:spPr>
          <a:xfrm flipV="1">
            <a:off x="5349044" y="3744651"/>
            <a:ext cx="0" cy="429836"/>
          </a:xfrm>
          <a:prstGeom prst="straightConnector1">
            <a:avLst/>
          </a:prstGeom>
          <a:ln w="76200">
            <a:solidFill>
              <a:schemeClr val="accent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8EFFD9EA-D688-B2D8-99A0-A29A485F5A33}"/>
              </a:ext>
            </a:extLst>
          </p:cNvPr>
          <p:cNvCxnSpPr>
            <a:cxnSpLocks/>
          </p:cNvCxnSpPr>
          <p:nvPr/>
        </p:nvCxnSpPr>
        <p:spPr>
          <a:xfrm flipV="1">
            <a:off x="5349044" y="3155267"/>
            <a:ext cx="0" cy="429836"/>
          </a:xfrm>
          <a:prstGeom prst="straightConnector1">
            <a:avLst/>
          </a:prstGeom>
          <a:ln w="76200">
            <a:solidFill>
              <a:schemeClr val="accent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986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C1B7B6-3AD3-0C8F-05B4-ABFCF3EB1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CB0B301-401D-1280-9032-F23D681A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Rough outline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DD2C0C9A-74AD-82E6-DCD8-E7F896D2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0" y="2976282"/>
            <a:ext cx="9377363" cy="1538473"/>
          </a:xfrm>
        </p:spPr>
      </p:pic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FEDB581-CC94-CE17-AC85-F7091DE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40" y="4724723"/>
            <a:ext cx="7772400" cy="1224557"/>
          </a:xfrm>
          <a:prstGeom prst="rect">
            <a:avLst/>
          </a:prstGeom>
        </p:spPr>
      </p:pic>
      <p:pic>
        <p:nvPicPr>
          <p:cNvPr id="10" name="図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8DF346-20FA-98E1-46D5-2051DDA3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38" y="1586413"/>
            <a:ext cx="3826464" cy="821587"/>
          </a:xfrm>
          <a:prstGeom prst="rect">
            <a:avLst/>
          </a:prstGeom>
        </p:spPr>
      </p:pic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8DC354A-9695-4FAE-348F-5775FB88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02" y="1586413"/>
            <a:ext cx="5657654" cy="9010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F11A65-4753-60ED-C89A-18ED6FB8CE86}"/>
              </a:ext>
            </a:extLst>
          </p:cNvPr>
          <p:cNvSpPr txBox="1"/>
          <p:nvPr/>
        </p:nvSpPr>
        <p:spPr>
          <a:xfrm>
            <a:off x="2942374" y="1166626"/>
            <a:ext cx="416973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Hamiltonian for electrons in atoms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19496-33A5-5EA1-BC88-69FD9AC65D7E}"/>
              </a:ext>
            </a:extLst>
          </p:cNvPr>
          <p:cNvSpPr txBox="1"/>
          <p:nvPr/>
        </p:nvSpPr>
        <p:spPr>
          <a:xfrm>
            <a:off x="2849405" y="5933213"/>
            <a:ext cx="43556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magnetism, quantum spin liquid, …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09A1D7-11EF-B3DB-58D7-8DB1CA48DCA1}"/>
              </a:ext>
            </a:extLst>
          </p:cNvPr>
          <p:cNvSpPr txBox="1"/>
          <p:nvPr/>
        </p:nvSpPr>
        <p:spPr>
          <a:xfrm>
            <a:off x="3887345" y="4421233"/>
            <a:ext cx="227979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Heisenberg model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F2FB0C-1783-57C6-556D-E3C24D654E06}"/>
              </a:ext>
            </a:extLst>
          </p:cNvPr>
          <p:cNvSpPr txBox="1"/>
          <p:nvPr/>
        </p:nvSpPr>
        <p:spPr>
          <a:xfrm>
            <a:off x="3970998" y="2816932"/>
            <a:ext cx="196399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Hubbard model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B01EED6-9300-BDC8-0413-E06133EA1BE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52998" y="2368991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DC10C8A-4BD6-4D86-AAF4-6389C44980AD}"/>
              </a:ext>
            </a:extLst>
          </p:cNvPr>
          <p:cNvCxnSpPr>
            <a:cxnSpLocks/>
          </p:cNvCxnSpPr>
          <p:nvPr/>
        </p:nvCxnSpPr>
        <p:spPr>
          <a:xfrm>
            <a:off x="5000567" y="397329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F7CCC-6786-3F93-A8E1-DB6F28190CB8}"/>
              </a:ext>
            </a:extLst>
          </p:cNvPr>
          <p:cNvCxnSpPr>
            <a:cxnSpLocks/>
          </p:cNvCxnSpPr>
          <p:nvPr/>
        </p:nvCxnSpPr>
        <p:spPr>
          <a:xfrm>
            <a:off x="5027239" y="548527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6DCD2D-06B5-C943-9DD8-7F15E68F05FD}"/>
              </a:ext>
            </a:extLst>
          </p:cNvPr>
          <p:cNvSpPr/>
          <p:nvPr/>
        </p:nvSpPr>
        <p:spPr>
          <a:xfrm>
            <a:off x="206407" y="4320292"/>
            <a:ext cx="9548702" cy="2096004"/>
          </a:xfrm>
          <a:prstGeom prst="rect">
            <a:avLst/>
          </a:prstGeom>
          <a:noFill/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46771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Common way of solving the problem</a:t>
            </a:r>
          </a:p>
          <a:p>
            <a:pPr lvl="1"/>
            <a:r>
              <a:rPr kumimoji="1" lang="en-US" altLang="ja-JP" dirty="0"/>
              <a:t>Using conserved quantities,</a:t>
            </a:r>
          </a:p>
          <a:p>
            <a:pPr marL="457200" lvl="1" indent="0">
              <a:buNone/>
            </a:pPr>
            <a:r>
              <a:rPr lang="en-US" altLang="ja-JP" dirty="0"/>
              <a:t>  extending the Hilbert space</a:t>
            </a:r>
            <a:r>
              <a:rPr kumimoji="1" lang="en-US" altLang="ja-JP" dirty="0"/>
              <a:t> (original way)</a:t>
            </a:r>
          </a:p>
          <a:p>
            <a:pPr marL="457200" lvl="1" indent="0">
              <a:buNone/>
            </a:pPr>
            <a:r>
              <a:rPr lang="en-US" altLang="ja-JP" sz="1600" dirty="0"/>
              <a:t>[A. </a:t>
            </a:r>
            <a:r>
              <a:rPr lang="en-US" altLang="ja-JP" sz="1600" dirty="0" err="1"/>
              <a:t>Kitaev</a:t>
            </a:r>
            <a:r>
              <a:rPr lang="en-US" altLang="ja-JP" sz="1600" dirty="0"/>
              <a:t>, AnnPhys.321.2(’06)]</a:t>
            </a:r>
          </a:p>
          <a:p>
            <a:pPr lvl="1"/>
            <a:endParaRPr kumimoji="1" lang="en-US" altLang="ja-JP" dirty="0"/>
          </a:p>
          <a:p>
            <a:pPr lvl="1"/>
            <a:r>
              <a:rPr lang="en-US" altLang="ja-JP" dirty="0"/>
              <a:t>Apply Jordan-Wigner transformation</a:t>
            </a:r>
          </a:p>
          <a:p>
            <a:pPr marL="457200" lvl="1" indent="0">
              <a:buNone/>
            </a:pPr>
            <a:r>
              <a:rPr lang="en-US" altLang="ja-JP" sz="1600" dirty="0"/>
              <a:t>[X.-Y. Feng et al., PRL.98.087204(’07); H.-D. Chen and J. Hu, PRB.76.193101(’07); H.-D. Chen and Z. </a:t>
            </a:r>
            <a:r>
              <a:rPr lang="en-US" altLang="ja-JP" sz="1600" dirty="0" err="1"/>
              <a:t>Nussinov</a:t>
            </a:r>
            <a:r>
              <a:rPr lang="en-US" altLang="ja-JP" sz="1600" dirty="0"/>
              <a:t>, JPhysA:MathTheor.41.075001(’08); S. Mandal et al., JPhysA:MathTheor.45.335304(’12)]</a:t>
            </a:r>
          </a:p>
          <a:p>
            <a:pPr lvl="1"/>
            <a:endParaRPr lang="en-US" altLang="ja-JP" dirty="0"/>
          </a:p>
          <a:p>
            <a:pPr lvl="1"/>
            <a:r>
              <a:rPr kumimoji="1" lang="en-US" altLang="ja-JP" dirty="0"/>
              <a:t>Similar to the original way,</a:t>
            </a:r>
          </a:p>
          <a:p>
            <a:pPr marL="457200" lvl="1" indent="0">
              <a:buNone/>
            </a:pPr>
            <a:r>
              <a:rPr lang="en-US" altLang="ja-JP" dirty="0"/>
              <a:t>  </a:t>
            </a:r>
            <a:r>
              <a:rPr kumimoji="1" lang="en-US" altLang="ja-JP" dirty="0"/>
              <a:t>but without extending the Hilbert space</a:t>
            </a:r>
          </a:p>
          <a:p>
            <a:pPr marL="457200" lvl="1" indent="0">
              <a:buNone/>
            </a:pPr>
            <a:r>
              <a:rPr lang="en-US" altLang="ja-JP" sz="1600" dirty="0"/>
              <a:t>[J. Fu et al., PRB.97.115142 (’18)]</a:t>
            </a:r>
          </a:p>
          <a:p>
            <a:endParaRPr lang="en-US" altLang="ja-JP" dirty="0"/>
          </a:p>
          <a:p>
            <a:r>
              <a:rPr lang="en-US" altLang="ja-JP" dirty="0"/>
              <a:t>Focus on the original way</a:t>
            </a:r>
          </a:p>
        </p:txBody>
      </p:sp>
    </p:spTree>
    <p:extLst>
      <p:ext uri="{BB962C8B-B14F-4D97-AF65-F5344CB8AC3E}">
        <p14:creationId xmlns:p14="http://schemas.microsoft.com/office/powerpoint/2010/main" val="1229224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Conserved quantities</a:t>
            </a:r>
            <a:endParaRPr kumimoji="1" lang="ja-JP" altLang="en-US"/>
          </a:p>
        </p:txBody>
      </p:sp>
      <p:pic>
        <p:nvPicPr>
          <p:cNvPr id="6" name="図 5" descr="写真, テーブル, コンピュータ, 座る が含まれている画像&#10;&#10;自動的に生成された説明">
            <a:extLst>
              <a:ext uri="{FF2B5EF4-FFF2-40B4-BE49-F238E27FC236}">
                <a16:creationId xmlns:a16="http://schemas.microsoft.com/office/drawing/2014/main" id="{48D42CF6-F448-535D-D828-5FFDF579D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0" y="1682262"/>
            <a:ext cx="4210568" cy="4144260"/>
          </a:xfrm>
          <a:prstGeom prst="rect">
            <a:avLst/>
          </a:prstGeom>
        </p:spPr>
      </p:pic>
      <p:pic>
        <p:nvPicPr>
          <p:cNvPr id="8" name="図 7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D902BFC7-4E27-85F2-73B1-230F5EFCE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161" y="1377830"/>
            <a:ext cx="4644516" cy="89351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881E2D0-A303-B0F7-A745-537A8C0F615A}"/>
              </a:ext>
            </a:extLst>
          </p:cNvPr>
          <p:cNvSpPr txBox="1"/>
          <p:nvPr/>
        </p:nvSpPr>
        <p:spPr>
          <a:xfrm>
            <a:off x="4303028" y="2252095"/>
            <a:ext cx="53649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After some tedious calculations,</a:t>
            </a:r>
          </a:p>
          <a:p>
            <a:r>
              <a:rPr kumimoji="1" lang="en-US" altLang="ja-JP" sz="2400" dirty="0"/>
              <a:t>we obtain</a:t>
            </a:r>
          </a:p>
          <a:p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[</a:t>
            </a:r>
            <a:r>
              <a:rPr kumimoji="1" lang="en-US" altLang="ja-JP" sz="2400" dirty="0" err="1"/>
              <a:t>H,W</a:t>
            </a:r>
            <a:r>
              <a:rPr kumimoji="1" lang="en-US" altLang="ja-JP" sz="2400" baseline="-25000" dirty="0" err="1"/>
              <a:t>p</a:t>
            </a:r>
            <a:r>
              <a:rPr kumimoji="1" lang="en-US" altLang="ja-JP" sz="2400" dirty="0"/>
              <a:t>]=0 for all 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[</a:t>
            </a:r>
            <a:r>
              <a:rPr kumimoji="1" lang="en-US" altLang="ja-JP" sz="2400" dirty="0" err="1"/>
              <a:t>W</a:t>
            </a:r>
            <a:r>
              <a:rPr kumimoji="1" lang="en-US" altLang="ja-JP" sz="2400" baseline="-25000" dirty="0" err="1"/>
              <a:t>p</a:t>
            </a:r>
            <a:r>
              <a:rPr kumimoji="1" lang="en-US" altLang="ja-JP" sz="2400" dirty="0" err="1"/>
              <a:t>,W</a:t>
            </a:r>
            <a:r>
              <a:rPr kumimoji="1" lang="en-US" altLang="ja-JP" sz="2400" baseline="-25000" dirty="0" err="1"/>
              <a:t>p</a:t>
            </a:r>
            <a:r>
              <a:rPr kumimoji="1" lang="en-US" altLang="ja-JP" sz="2400" baseline="-25000" dirty="0"/>
              <a:t>’</a:t>
            </a:r>
            <a:r>
              <a:rPr kumimoji="1" lang="en-US" altLang="ja-JP" sz="2400" dirty="0"/>
              <a:t>]=0 for all p, p’</a:t>
            </a:r>
            <a:endParaRPr kumimoji="1" lang="ja-JP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W</a:t>
            </a:r>
            <a:r>
              <a:rPr kumimoji="1" lang="en-US" altLang="ja-JP" sz="2400" baseline="-25000" dirty="0"/>
              <a:t>p</a:t>
            </a:r>
            <a:r>
              <a:rPr kumimoji="1" lang="en-US" altLang="ja-JP" sz="2400" baseline="30000" dirty="0"/>
              <a:t>2</a:t>
            </a:r>
            <a:r>
              <a:rPr kumimoji="1" lang="en-US" altLang="ja-JP" sz="2400" dirty="0"/>
              <a:t>=1 </a:t>
            </a:r>
            <a:r>
              <a:rPr kumimoji="1" lang="en-US" altLang="ja-JP" sz="2400" dirty="0">
                <a:sym typeface="Wingdings" pitchFamily="2" charset="2"/>
              </a:rPr>
              <a:t> W</a:t>
            </a:r>
            <a:r>
              <a:rPr kumimoji="1" lang="en-US" altLang="ja-JP" sz="2400" baseline="-25000" dirty="0">
                <a:sym typeface="Wingdings" pitchFamily="2" charset="2"/>
              </a:rPr>
              <a:t>p</a:t>
            </a:r>
            <a:r>
              <a:rPr kumimoji="1" lang="en-US" altLang="ja-JP" sz="2400" dirty="0">
                <a:sym typeface="Wingdings" pitchFamily="2" charset="2"/>
              </a:rPr>
              <a:t>=+1 or -1</a:t>
            </a: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r>
              <a:rPr kumimoji="1" lang="en-US" altLang="ja-JP" sz="2400" dirty="0"/>
              <a:t>Describe eigenstates of H using eigenstates of W</a:t>
            </a:r>
            <a:r>
              <a:rPr kumimoji="1" lang="en-US" altLang="ja-JP" sz="2400" baseline="-25000" dirty="0"/>
              <a:t>p</a:t>
            </a:r>
            <a:endParaRPr kumimoji="1" lang="ja-JP" altLang="en-US" sz="2400" baseline="-25000"/>
          </a:p>
        </p:txBody>
      </p:sp>
    </p:spTree>
    <p:extLst>
      <p:ext uri="{BB962C8B-B14F-4D97-AF65-F5344CB8AC3E}">
        <p14:creationId xmlns:p14="http://schemas.microsoft.com/office/powerpoint/2010/main" val="4003501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Enlarge Hilbert space using Majorana fermions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02EE671-C6C9-7198-4548-BFCEB89606D6}"/>
              </a:ext>
            </a:extLst>
          </p:cNvPr>
          <p:cNvSpPr txBox="1"/>
          <p:nvPr/>
        </p:nvSpPr>
        <p:spPr>
          <a:xfrm>
            <a:off x="308484" y="1844824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Original spin basis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59B711-2062-76CC-7A2A-AE8D53F8D4B3}"/>
              </a:ext>
            </a:extLst>
          </p:cNvPr>
          <p:cNvSpPr txBox="1"/>
          <p:nvPr/>
        </p:nvSpPr>
        <p:spPr>
          <a:xfrm>
            <a:off x="3152800" y="1844824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Enlarged Hilbert space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0F43CF3-59A2-87AE-C16D-E43959BAAE38}"/>
              </a:ext>
            </a:extLst>
          </p:cNvPr>
          <p:cNvSpPr txBox="1"/>
          <p:nvPr/>
        </p:nvSpPr>
        <p:spPr>
          <a:xfrm>
            <a:off x="7185248" y="184482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After projection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801CD73-1B84-5396-D7FC-3654E7974C1B}"/>
              </a:ext>
            </a:extLst>
          </p:cNvPr>
          <p:cNvSpPr txBox="1"/>
          <p:nvPr/>
        </p:nvSpPr>
        <p:spPr>
          <a:xfrm>
            <a:off x="704528" y="235365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|</a:t>
            </a:r>
            <a:r>
              <a:rPr kumimoji="1" lang="ja-JP" altLang="en-US">
                <a:solidFill>
                  <a:srgbClr val="FF0000"/>
                </a:solidFill>
              </a:rPr>
              <a:t>↑</a:t>
            </a:r>
            <a:r>
              <a:rPr kumimoji="1" lang="en-US" altLang="ja-JP" dirty="0">
                <a:solidFill>
                  <a:srgbClr val="FF0000"/>
                </a:solidFill>
              </a:rPr>
              <a:t>&gt;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79685D5-3352-DAE8-C20F-24DBBED86D2A}"/>
              </a:ext>
            </a:extLst>
          </p:cNvPr>
          <p:cNvSpPr txBox="1"/>
          <p:nvPr/>
        </p:nvSpPr>
        <p:spPr>
          <a:xfrm>
            <a:off x="725367" y="414522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|</a:t>
            </a:r>
            <a:r>
              <a:rPr kumimoji="1" lang="ja-JP" altLang="en-US">
                <a:solidFill>
                  <a:schemeClr val="accent1">
                    <a:lumMod val="75000"/>
                    <a:lumOff val="25000"/>
                  </a:schemeClr>
                </a:solidFill>
              </a:rPr>
              <a:t>↓</a:t>
            </a:r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&gt;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FCB229-9830-BEE8-B250-F60AC9923272}"/>
              </a:ext>
            </a:extLst>
          </p:cNvPr>
          <p:cNvSpPr txBox="1"/>
          <p:nvPr/>
        </p:nvSpPr>
        <p:spPr>
          <a:xfrm>
            <a:off x="4214178" y="235365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|00&gt;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DEBFFFE-316C-BF71-E899-4EE719C2BBF6}"/>
              </a:ext>
            </a:extLst>
          </p:cNvPr>
          <p:cNvSpPr txBox="1"/>
          <p:nvPr/>
        </p:nvSpPr>
        <p:spPr>
          <a:xfrm>
            <a:off x="4214178" y="292610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>
                    <a:lumMod val="65000"/>
                  </a:schemeClr>
                </a:solidFill>
              </a:rPr>
              <a:t>|01&gt;</a:t>
            </a:r>
            <a:endParaRPr kumimoji="1" lang="ja-JP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5806273-5D05-54C9-0D67-FE09DB0683EB}"/>
              </a:ext>
            </a:extLst>
          </p:cNvPr>
          <p:cNvSpPr txBox="1"/>
          <p:nvPr/>
        </p:nvSpPr>
        <p:spPr>
          <a:xfrm>
            <a:off x="4225939" y="351106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>
                    <a:lumMod val="65000"/>
                  </a:schemeClr>
                </a:solidFill>
              </a:rPr>
              <a:t>|10&gt;</a:t>
            </a:r>
            <a:endParaRPr kumimoji="1" lang="ja-JP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BAF39C9-4175-3C1F-521D-FD9C4AE76A11}"/>
              </a:ext>
            </a:extLst>
          </p:cNvPr>
          <p:cNvSpPr txBox="1"/>
          <p:nvPr/>
        </p:nvSpPr>
        <p:spPr>
          <a:xfrm>
            <a:off x="4225939" y="414522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|11&gt;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A7720F7-F14A-BC11-AB83-1310021C3F42}"/>
              </a:ext>
            </a:extLst>
          </p:cNvPr>
          <p:cNvSpPr txBox="1"/>
          <p:nvPr/>
        </p:nvSpPr>
        <p:spPr>
          <a:xfrm>
            <a:off x="7905328" y="234888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|00&gt;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5175108-050A-97DE-97AF-4B66CD286107}"/>
              </a:ext>
            </a:extLst>
          </p:cNvPr>
          <p:cNvSpPr txBox="1"/>
          <p:nvPr/>
        </p:nvSpPr>
        <p:spPr>
          <a:xfrm>
            <a:off x="7908228" y="4177039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|11&gt;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4DB730C-5068-9F6C-C641-374062D31A92}"/>
              </a:ext>
            </a:extLst>
          </p:cNvPr>
          <p:cNvSpPr txBox="1"/>
          <p:nvPr/>
        </p:nvSpPr>
        <p:spPr>
          <a:xfrm>
            <a:off x="1532620" y="5847202"/>
            <a:ext cx="7062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Solve the problem in the enlarged Hilbert space</a:t>
            </a:r>
          </a:p>
          <a:p>
            <a:r>
              <a:rPr kumimoji="1" lang="en-US" altLang="ja-JP" dirty="0"/>
              <a:t>and finally apply the projection to obtain the physical state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69880E2-0B19-B27C-A903-B743026EEA2F}"/>
              </a:ext>
            </a:extLst>
          </p:cNvPr>
          <p:cNvSpPr txBox="1"/>
          <p:nvPr/>
        </p:nvSpPr>
        <p:spPr>
          <a:xfrm>
            <a:off x="380492" y="5049180"/>
            <a:ext cx="120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σ</a:t>
            </a:r>
            <a:r>
              <a:rPr kumimoji="1" lang="en-US" altLang="ja-JP" baseline="30000" dirty="0" err="1"/>
              <a:t>x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σ</a:t>
            </a:r>
            <a:r>
              <a:rPr kumimoji="1" lang="en-US" altLang="ja-JP" baseline="30000" dirty="0" err="1"/>
              <a:t>y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σ</a:t>
            </a:r>
            <a:r>
              <a:rPr kumimoji="1" lang="en-US" altLang="ja-JP" baseline="30000" dirty="0" err="1"/>
              <a:t>z</a:t>
            </a:r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4FEA63F-ADB5-E050-4841-2983AB02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792" y="4831428"/>
            <a:ext cx="3240360" cy="304502"/>
          </a:xfrm>
          <a:prstGeom prst="rect">
            <a:avLst/>
          </a:prstGeom>
        </p:spPr>
      </p:pic>
      <p:sp>
        <p:nvSpPr>
          <p:cNvPr id="21" name="右中かっこ 20">
            <a:extLst>
              <a:ext uri="{FF2B5EF4-FFF2-40B4-BE49-F238E27FC236}">
                <a16:creationId xmlns:a16="http://schemas.microsoft.com/office/drawing/2014/main" id="{088B009F-FD1A-C10B-5806-178D98E99F23}"/>
              </a:ext>
            </a:extLst>
          </p:cNvPr>
          <p:cNvSpPr/>
          <p:nvPr/>
        </p:nvSpPr>
        <p:spPr>
          <a:xfrm>
            <a:off x="5169024" y="2926101"/>
            <a:ext cx="324036" cy="100695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3DD7DF2-7709-BA33-36F5-C66CE04A2ECA}"/>
              </a:ext>
            </a:extLst>
          </p:cNvPr>
          <p:cNvSpPr txBox="1"/>
          <p:nvPr/>
        </p:nvSpPr>
        <p:spPr>
          <a:xfrm>
            <a:off x="5461849" y="3244334"/>
            <a:ext cx="142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Unphysical</a:t>
            </a:r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2B191CF-A953-9224-0535-C69EF5C081EA}"/>
              </a:ext>
            </a:extLst>
          </p:cNvPr>
          <p:cNvSpPr txBox="1"/>
          <p:nvPr/>
        </p:nvSpPr>
        <p:spPr>
          <a:xfrm>
            <a:off x="2231980" y="5072493"/>
            <a:ext cx="551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c=c</a:t>
            </a:r>
            <a:r>
              <a:rPr kumimoji="1" lang="en-US" altLang="ja-JP" baseline="-25000" dirty="0"/>
              <a:t>1</a:t>
            </a:r>
            <a:r>
              <a:rPr kumimoji="1" lang="en-US" altLang="ja-JP" baseline="30000" dirty="0"/>
              <a:t>†</a:t>
            </a:r>
            <a:r>
              <a:rPr kumimoji="1" lang="en-US" altLang="ja-JP" dirty="0"/>
              <a:t>+c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, b</a:t>
            </a:r>
            <a:r>
              <a:rPr kumimoji="1" lang="en-US" altLang="ja-JP" baseline="30000" dirty="0"/>
              <a:t>x</a:t>
            </a:r>
            <a:r>
              <a:rPr kumimoji="1" lang="en-US" altLang="ja-JP" dirty="0"/>
              <a:t>=</a:t>
            </a:r>
            <a:r>
              <a:rPr kumimoji="1" lang="en-US" altLang="ja-JP" dirty="0" err="1"/>
              <a:t>i</a:t>
            </a:r>
            <a:r>
              <a:rPr kumimoji="1" lang="en-US" altLang="ja-JP" dirty="0"/>
              <a:t>(c</a:t>
            </a:r>
            <a:r>
              <a:rPr kumimoji="1" lang="en-US" altLang="ja-JP" baseline="-25000" dirty="0"/>
              <a:t>1</a:t>
            </a:r>
            <a:r>
              <a:rPr kumimoji="1" lang="en-US" altLang="ja-JP" baseline="30000" dirty="0"/>
              <a:t>†</a:t>
            </a:r>
            <a:r>
              <a:rPr kumimoji="1" lang="en-US" altLang="ja-JP" dirty="0"/>
              <a:t>-c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), b</a:t>
            </a:r>
            <a:r>
              <a:rPr kumimoji="1" lang="en-US" altLang="ja-JP" baseline="30000" dirty="0"/>
              <a:t>y</a:t>
            </a:r>
            <a:r>
              <a:rPr kumimoji="1" lang="en-US" altLang="ja-JP" dirty="0"/>
              <a:t>=c</a:t>
            </a:r>
            <a:r>
              <a:rPr kumimoji="1" lang="en-US" altLang="ja-JP" baseline="-25000" dirty="0"/>
              <a:t>2</a:t>
            </a:r>
            <a:r>
              <a:rPr kumimoji="1" lang="en-US" altLang="ja-JP" baseline="30000" dirty="0"/>
              <a:t>†</a:t>
            </a:r>
            <a:r>
              <a:rPr kumimoji="1" lang="en-US" altLang="ja-JP" dirty="0"/>
              <a:t>+c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b</a:t>
            </a:r>
            <a:r>
              <a:rPr kumimoji="1" lang="en-US" altLang="ja-JP" baseline="30000" dirty="0" err="1"/>
              <a:t>z</a:t>
            </a:r>
            <a:r>
              <a:rPr kumimoji="1" lang="en-US" altLang="ja-JP" dirty="0"/>
              <a:t>=</a:t>
            </a:r>
            <a:r>
              <a:rPr kumimoji="1" lang="en-US" altLang="ja-JP" dirty="0" err="1"/>
              <a:t>i</a:t>
            </a:r>
            <a:r>
              <a:rPr kumimoji="1" lang="en-US" altLang="ja-JP" dirty="0"/>
              <a:t>(c</a:t>
            </a:r>
            <a:r>
              <a:rPr kumimoji="1" lang="en-US" altLang="ja-JP" baseline="-25000" dirty="0"/>
              <a:t>2</a:t>
            </a:r>
            <a:r>
              <a:rPr kumimoji="1" lang="en-US" altLang="ja-JP" baseline="30000" dirty="0"/>
              <a:t>†</a:t>
            </a:r>
            <a:r>
              <a:rPr kumimoji="1" lang="en-US" altLang="ja-JP" dirty="0"/>
              <a:t>-c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C2D1FBE-7852-D0B0-0AE5-26C8BB54B2A3}"/>
              </a:ext>
            </a:extLst>
          </p:cNvPr>
          <p:cNvSpPr txBox="1"/>
          <p:nvPr/>
        </p:nvSpPr>
        <p:spPr>
          <a:xfrm>
            <a:off x="8957664" y="103998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(c=c</a:t>
            </a:r>
            <a:r>
              <a:rPr kumimoji="1" lang="en-US" altLang="ja-JP" baseline="30000" dirty="0"/>
              <a:t>†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23AE596-6993-9CCD-3DD5-31FCF4455AF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617129" y="2029490"/>
            <a:ext cx="5356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26CDE48F-C0E1-E5C3-5577-33267257489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989672" y="2029490"/>
            <a:ext cx="11955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6591463-FDEF-5560-1E17-4D0CF4962FFF}"/>
              </a:ext>
            </a:extLst>
          </p:cNvPr>
          <p:cNvSpPr txBox="1"/>
          <p:nvPr/>
        </p:nvSpPr>
        <p:spPr>
          <a:xfrm>
            <a:off x="5525008" y="2263199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D=(2c</a:t>
            </a:r>
            <a:r>
              <a:rPr kumimoji="1" lang="en-US" altLang="ja-JP" sz="1400" baseline="-25000" dirty="0"/>
              <a:t>1</a:t>
            </a:r>
            <a:r>
              <a:rPr kumimoji="1" lang="en-US" altLang="ja-JP" sz="1400" baseline="30000" dirty="0"/>
              <a:t>†</a:t>
            </a:r>
            <a:r>
              <a:rPr kumimoji="1" lang="en-US" altLang="ja-JP" sz="1400" dirty="0"/>
              <a:t>c</a:t>
            </a:r>
            <a:r>
              <a:rPr kumimoji="1" lang="en-US" altLang="ja-JP" sz="1400" baseline="-25000" dirty="0"/>
              <a:t>1</a:t>
            </a:r>
            <a:r>
              <a:rPr kumimoji="1" lang="en-US" altLang="ja-JP" sz="1400" dirty="0"/>
              <a:t>-1)(2c</a:t>
            </a:r>
            <a:r>
              <a:rPr kumimoji="1" lang="en-US" altLang="ja-JP" sz="1400" baseline="-25000" dirty="0"/>
              <a:t>2</a:t>
            </a:r>
            <a:r>
              <a:rPr kumimoji="1" lang="en-US" altLang="ja-JP" sz="1400" baseline="30000" dirty="0"/>
              <a:t>†</a:t>
            </a:r>
            <a:r>
              <a:rPr kumimoji="1" lang="en-US" altLang="ja-JP" sz="1400" dirty="0"/>
              <a:t>c</a:t>
            </a:r>
            <a:r>
              <a:rPr kumimoji="1" lang="en-US" altLang="ja-JP" sz="1400" baseline="-25000" dirty="0"/>
              <a:t>2</a:t>
            </a:r>
            <a:r>
              <a:rPr kumimoji="1" lang="en-US" altLang="ja-JP" sz="1400" dirty="0"/>
              <a:t>-1)</a:t>
            </a:r>
            <a:endParaRPr kumimoji="1" lang="ja-JP" altLang="en-US" sz="1400"/>
          </a:p>
          <a:p>
            <a:r>
              <a:rPr kumimoji="1" lang="en-US" altLang="ja-JP" sz="1400" dirty="0"/>
              <a:t>P=(1+D)/2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FEB756CF-58B8-AFC1-3A53-B9B6D38C5BD2}"/>
              </a:ext>
            </a:extLst>
          </p:cNvPr>
          <p:cNvCxnSpPr>
            <a:cxnSpLocks/>
          </p:cNvCxnSpPr>
          <p:nvPr/>
        </p:nvCxnSpPr>
        <p:spPr>
          <a:xfrm flipV="1">
            <a:off x="6321152" y="2083402"/>
            <a:ext cx="266308" cy="2643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EDD917C-EB71-7542-313B-0EED969BBD71}"/>
              </a:ext>
            </a:extLst>
          </p:cNvPr>
          <p:cNvSpPr txBox="1"/>
          <p:nvPr/>
        </p:nvSpPr>
        <p:spPr>
          <a:xfrm>
            <a:off x="7750188" y="2806637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chemeClr val="bg1">
                    <a:lumMod val="65000"/>
                  </a:schemeClr>
                </a:solidFill>
              </a:rPr>
              <a:t>D=(2*0-1)(2*1-1)=-1</a:t>
            </a:r>
          </a:p>
          <a:p>
            <a:r>
              <a:rPr kumimoji="1" lang="en-US" altLang="ja-JP" sz="1000" dirty="0">
                <a:solidFill>
                  <a:schemeClr val="bg1">
                    <a:lumMod val="65000"/>
                  </a:schemeClr>
                </a:solidFill>
              </a:rPr>
              <a:t>P=0</a:t>
            </a:r>
            <a:endParaRPr kumimoji="1" lang="ja-JP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4E30B28-C9E9-D3F1-7FC2-E6844BEA421E}"/>
              </a:ext>
            </a:extLst>
          </p:cNvPr>
          <p:cNvSpPr txBox="1"/>
          <p:nvPr/>
        </p:nvSpPr>
        <p:spPr>
          <a:xfrm>
            <a:off x="7753636" y="3514830"/>
            <a:ext cx="1632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chemeClr val="bg1">
                    <a:lumMod val="65000"/>
                  </a:schemeClr>
                </a:solidFill>
              </a:rPr>
              <a:t>D=(2*1-1)(2*0-1)=-1</a:t>
            </a:r>
          </a:p>
          <a:p>
            <a:r>
              <a:rPr kumimoji="1" lang="en-US" altLang="ja-JP" sz="1000" dirty="0">
                <a:solidFill>
                  <a:schemeClr val="bg1">
                    <a:lumMod val="65000"/>
                  </a:schemeClr>
                </a:solidFill>
              </a:rPr>
              <a:t>P=0</a:t>
            </a:r>
            <a:endParaRPr kumimoji="1" lang="ja-JP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7B7F890-9FFA-FEC4-10D1-45E6DCA76F23}"/>
              </a:ext>
            </a:extLst>
          </p:cNvPr>
          <p:cNvSpPr txBox="1"/>
          <p:nvPr/>
        </p:nvSpPr>
        <p:spPr>
          <a:xfrm>
            <a:off x="7749682" y="3067502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Disappear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ECE8DA8-F6AC-7FDF-95D0-10B3A50954CF}"/>
              </a:ext>
            </a:extLst>
          </p:cNvPr>
          <p:cNvSpPr txBox="1"/>
          <p:nvPr/>
        </p:nvSpPr>
        <p:spPr>
          <a:xfrm>
            <a:off x="7741248" y="3783092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Disappear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215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Enlarge Hilbert space using Majorana fermions</a:t>
            </a:r>
            <a:endParaRPr kumimoji="1" lang="ja-JP" altLang="en-US"/>
          </a:p>
        </p:txBody>
      </p:sp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1D5D9832-D960-2F0B-E4D0-CAEBD98D3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592796"/>
            <a:ext cx="7772400" cy="11350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1505B81-7638-0653-8731-C4325E6CB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776" y="2798744"/>
            <a:ext cx="4392487" cy="481586"/>
          </a:xfrm>
          <a:prstGeom prst="rect">
            <a:avLst/>
          </a:prstGeom>
        </p:spPr>
      </p:pic>
      <p:pic>
        <p:nvPicPr>
          <p:cNvPr id="9" name="図 8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B30DE669-12F1-2079-634D-1C461DE45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013" y="3241182"/>
            <a:ext cx="2952328" cy="360428"/>
          </a:xfrm>
          <a:prstGeom prst="rect">
            <a:avLst/>
          </a:prstGeom>
        </p:spPr>
      </p:pic>
      <p:pic>
        <p:nvPicPr>
          <p:cNvPr id="11" name="図 10" descr="テキスト, 手紙&#10;&#10;自動的に生成された説明">
            <a:extLst>
              <a:ext uri="{FF2B5EF4-FFF2-40B4-BE49-F238E27FC236}">
                <a16:creationId xmlns:a16="http://schemas.microsoft.com/office/drawing/2014/main" id="{C69659F3-AAAD-AA84-1422-2B5A372AF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72" y="3897052"/>
            <a:ext cx="9636109" cy="1845877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0D67EFA-9376-9443-5273-6D3BD45ADE17}"/>
              </a:ext>
            </a:extLst>
          </p:cNvPr>
          <p:cNvCxnSpPr>
            <a:cxnSpLocks/>
          </p:cNvCxnSpPr>
          <p:nvPr/>
        </p:nvCxnSpPr>
        <p:spPr>
          <a:xfrm>
            <a:off x="2828764" y="2727812"/>
            <a:ext cx="0" cy="12052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153DD9-5C6F-D9C2-2B14-C417BB4A2D05}"/>
              </a:ext>
            </a:extLst>
          </p:cNvPr>
          <p:cNvSpPr txBox="1"/>
          <p:nvPr/>
        </p:nvSpPr>
        <p:spPr>
          <a:xfrm>
            <a:off x="776536" y="5004726"/>
            <a:ext cx="201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Quadratic-“like”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Hamiltonian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pic>
        <p:nvPicPr>
          <p:cNvPr id="17" name="図 16" descr="ネックレス が含まれている画像&#10;&#10;自動的に生成された説明">
            <a:extLst>
              <a:ext uri="{FF2B5EF4-FFF2-40B4-BE49-F238E27FC236}">
                <a16:creationId xmlns:a16="http://schemas.microsoft.com/office/drawing/2014/main" id="{CB7AF9B0-34CE-6DAE-A1D5-493B6DB29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8621" y="4833156"/>
            <a:ext cx="4058875" cy="191276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23</a:t>
            </a:fld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D98ACDC-004E-70FA-9C50-2E742648C6B1}"/>
              </a:ext>
            </a:extLst>
          </p:cNvPr>
          <p:cNvSpPr txBox="1"/>
          <p:nvPr/>
        </p:nvSpPr>
        <p:spPr>
          <a:xfrm>
            <a:off x="776536" y="5767639"/>
            <a:ext cx="188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Looks not free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because of </a:t>
            </a:r>
            <a:r>
              <a:rPr kumimoji="1" lang="en-US" altLang="ja-JP" dirty="0" err="1">
                <a:solidFill>
                  <a:srgbClr val="FF0000"/>
                </a:solidFill>
              </a:rPr>
              <a:t>u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jk</a:t>
            </a:r>
            <a:endParaRPr kumimoji="1" lang="ja-JP" altLang="en-US" baseline="-25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68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It </a:t>
            </a:r>
            <a:r>
              <a:rPr lang="en-US" altLang="ja-JP" dirty="0">
                <a:solidFill>
                  <a:srgbClr val="FF0000"/>
                </a:solidFill>
              </a:rPr>
              <a:t>IS</a:t>
            </a:r>
            <a:r>
              <a:rPr lang="en-US" altLang="ja-JP" dirty="0"/>
              <a:t> actually a </a:t>
            </a:r>
            <a:r>
              <a:rPr lang="en-US" altLang="ja-JP" dirty="0">
                <a:solidFill>
                  <a:srgbClr val="FF0000"/>
                </a:solidFill>
              </a:rPr>
              <a:t>quadratic</a:t>
            </a:r>
            <a:r>
              <a:rPr lang="en-US" altLang="ja-JP" dirty="0"/>
              <a:t> Hamiltonian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584B1EB-B7B8-B62E-64B3-10F60F35D8FA}"/>
              </a:ext>
            </a:extLst>
          </p:cNvPr>
          <p:cNvSpPr txBox="1"/>
          <p:nvPr/>
        </p:nvSpPr>
        <p:spPr>
          <a:xfrm>
            <a:off x="560512" y="1556792"/>
            <a:ext cx="76688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After some tedious calculations, we obtain</a:t>
            </a:r>
          </a:p>
          <a:p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 err="1"/>
              <a:t>u</a:t>
            </a:r>
            <a:r>
              <a:rPr kumimoji="1" lang="en-US" altLang="ja-JP" sz="2400" baseline="-25000" dirty="0" err="1"/>
              <a:t>jk</a:t>
            </a:r>
            <a:r>
              <a:rPr kumimoji="1" lang="en-US" altLang="ja-JP" sz="2400" dirty="0"/>
              <a:t>=-</a:t>
            </a:r>
            <a:r>
              <a:rPr kumimoji="1" lang="en-US" altLang="ja-JP" sz="2400" dirty="0" err="1"/>
              <a:t>u</a:t>
            </a:r>
            <a:r>
              <a:rPr kumimoji="1" lang="en-US" altLang="ja-JP" sz="2400" baseline="-25000" dirty="0" err="1"/>
              <a:t>kj</a:t>
            </a:r>
            <a:endParaRPr kumimoji="1" lang="en-US" altLang="ja-JP" sz="2400" baseline="-25000" dirty="0"/>
          </a:p>
          <a:p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[</a:t>
            </a:r>
            <a:r>
              <a:rPr kumimoji="1" lang="en-US" altLang="ja-JP" sz="2400" dirty="0" err="1"/>
              <a:t>H,u</a:t>
            </a:r>
            <a:r>
              <a:rPr kumimoji="1" lang="en-US" altLang="ja-JP" sz="2400" baseline="-25000" dirty="0" err="1"/>
              <a:t>jk</a:t>
            </a:r>
            <a:r>
              <a:rPr kumimoji="1" lang="en-US" altLang="ja-JP" sz="2400" dirty="0"/>
              <a:t>]=0 for all j, 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[</a:t>
            </a:r>
            <a:r>
              <a:rPr kumimoji="1" lang="en-US" altLang="ja-JP" sz="2400" dirty="0" err="1"/>
              <a:t>u</a:t>
            </a:r>
            <a:r>
              <a:rPr kumimoji="1" lang="en-US" altLang="ja-JP" sz="2400" baseline="-25000" dirty="0" err="1"/>
              <a:t>jk</a:t>
            </a:r>
            <a:r>
              <a:rPr kumimoji="1" lang="en-US" altLang="ja-JP" sz="2400" dirty="0" err="1"/>
              <a:t>,u</a:t>
            </a:r>
            <a:r>
              <a:rPr kumimoji="1" lang="en-US" altLang="ja-JP" sz="2400" baseline="-25000" dirty="0" err="1"/>
              <a:t>j’k</a:t>
            </a:r>
            <a:r>
              <a:rPr kumimoji="1" lang="en-US" altLang="ja-JP" sz="2400" baseline="-25000" dirty="0"/>
              <a:t>’</a:t>
            </a:r>
            <a:r>
              <a:rPr kumimoji="1" lang="en-US" altLang="ja-JP" sz="2400" dirty="0"/>
              <a:t>]=0 for all j, k, j’, k’</a:t>
            </a:r>
            <a:endParaRPr kumimoji="1" lang="ja-JP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u</a:t>
            </a:r>
            <a:r>
              <a:rPr kumimoji="1" lang="en-US" altLang="ja-JP" sz="2400" baseline="-25000" dirty="0"/>
              <a:t>jk</a:t>
            </a:r>
            <a:r>
              <a:rPr kumimoji="1" lang="en-US" altLang="ja-JP" sz="2400" baseline="30000" dirty="0"/>
              <a:t>2</a:t>
            </a:r>
            <a:r>
              <a:rPr kumimoji="1" lang="en-US" altLang="ja-JP" sz="2400" dirty="0"/>
              <a:t>=1 </a:t>
            </a:r>
            <a:r>
              <a:rPr kumimoji="1" lang="en-US" altLang="ja-JP" sz="2400" dirty="0">
                <a:sym typeface="Wingdings" pitchFamily="2" charset="2"/>
              </a:rPr>
              <a:t> </a:t>
            </a:r>
            <a:r>
              <a:rPr kumimoji="1" lang="en-US" altLang="ja-JP" sz="2400" dirty="0" err="1">
                <a:sym typeface="Wingdings" pitchFamily="2" charset="2"/>
              </a:rPr>
              <a:t>u</a:t>
            </a:r>
            <a:r>
              <a:rPr kumimoji="1" lang="en-US" altLang="ja-JP" sz="2400" baseline="-25000" dirty="0" err="1">
                <a:sym typeface="Wingdings" pitchFamily="2" charset="2"/>
              </a:rPr>
              <a:t>jk</a:t>
            </a:r>
            <a:r>
              <a:rPr kumimoji="1" lang="en-US" altLang="ja-JP" sz="2400" dirty="0">
                <a:sym typeface="Wingdings" pitchFamily="2" charset="2"/>
              </a:rPr>
              <a:t>=+1 or -1</a:t>
            </a:r>
            <a:endParaRPr kumimoji="1" lang="en-US" altLang="ja-JP" sz="2400" dirty="0"/>
          </a:p>
        </p:txBody>
      </p:sp>
      <p:pic>
        <p:nvPicPr>
          <p:cNvPr id="6" name="図 5" descr="テキスト, 手紙&#10;&#10;自動的に生成された説明">
            <a:extLst>
              <a:ext uri="{FF2B5EF4-FFF2-40B4-BE49-F238E27FC236}">
                <a16:creationId xmlns:a16="http://schemas.microsoft.com/office/drawing/2014/main" id="{EF92078C-C4B1-F5F1-4156-7F9C53A866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1" t="7201" r="73099" b="41705"/>
          <a:stretch/>
        </p:blipFill>
        <p:spPr>
          <a:xfrm>
            <a:off x="776536" y="5467781"/>
            <a:ext cx="2484276" cy="94314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51E644-49B0-5015-3F2E-77A28F06799A}"/>
              </a:ext>
            </a:extLst>
          </p:cNvPr>
          <p:cNvSpPr txBox="1"/>
          <p:nvPr/>
        </p:nvSpPr>
        <p:spPr>
          <a:xfrm>
            <a:off x="3620852" y="5467781"/>
            <a:ext cx="3483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Quadratic Hamiltonian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because </a:t>
            </a:r>
            <a:r>
              <a:rPr kumimoji="1" lang="en-US" altLang="ja-JP" dirty="0" err="1">
                <a:solidFill>
                  <a:srgbClr val="FF0000"/>
                </a:solidFill>
              </a:rPr>
              <a:t>u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jk</a:t>
            </a:r>
            <a:r>
              <a:rPr kumimoji="1" lang="en-US" altLang="ja-JP" dirty="0">
                <a:solidFill>
                  <a:srgbClr val="FF0000"/>
                </a:solidFill>
              </a:rPr>
              <a:t> is just a number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pic>
        <p:nvPicPr>
          <p:cNvPr id="9" name="図 8" descr="家具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655F551-653C-6699-185C-97D5DB52C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60" y="2905578"/>
            <a:ext cx="3159359" cy="87258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35F8E8F-BBD1-ABA0-10E8-42574AACD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426" y="3805055"/>
            <a:ext cx="3758826" cy="31887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09168CB-53DA-7A10-0B61-9C86092E06A1}"/>
              </a:ext>
            </a:extLst>
          </p:cNvPr>
          <p:cNvSpPr txBox="1"/>
          <p:nvPr/>
        </p:nvSpPr>
        <p:spPr>
          <a:xfrm>
            <a:off x="6588015" y="4150109"/>
            <a:ext cx="27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The role of </a:t>
            </a:r>
            <a:r>
              <a:rPr kumimoji="1" lang="en-US" altLang="ja-JP" dirty="0" err="1">
                <a:solidFill>
                  <a:srgbClr val="FF0000"/>
                </a:solidFill>
              </a:rPr>
              <a:t>u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jk</a:t>
            </a:r>
            <a:r>
              <a:rPr kumimoji="1" lang="en-US" altLang="ja-JP" dirty="0">
                <a:solidFill>
                  <a:srgbClr val="FF0000"/>
                </a:solidFill>
              </a:rPr>
              <a:t> and W</a:t>
            </a:r>
            <a:r>
              <a:rPr kumimoji="1" lang="en-US" altLang="ja-JP" baseline="-25000" dirty="0">
                <a:solidFill>
                  <a:srgbClr val="FF0000"/>
                </a:solidFill>
              </a:rPr>
              <a:t>p</a:t>
            </a:r>
            <a:r>
              <a:rPr kumimoji="1" lang="en-US" altLang="ja-JP" dirty="0">
                <a:solidFill>
                  <a:srgbClr val="FF0000"/>
                </a:solidFill>
              </a:rPr>
              <a:t> is the same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067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Configuration of </a:t>
            </a:r>
            <a:r>
              <a:rPr kumimoji="1" lang="en-US" altLang="ja-JP" dirty="0" err="1"/>
              <a:t>u</a:t>
            </a:r>
            <a:r>
              <a:rPr kumimoji="1" lang="en-US" altLang="ja-JP" baseline="-25000" dirty="0" err="1"/>
              <a:t>jk</a:t>
            </a:r>
            <a:r>
              <a:rPr kumimoji="1" lang="en-US" altLang="ja-JP" dirty="0"/>
              <a:t>?</a:t>
            </a:r>
          </a:p>
          <a:p>
            <a:pPr lvl="1"/>
            <a:r>
              <a:rPr lang="en-US" altLang="ja-JP" dirty="0"/>
              <a:t>According to </a:t>
            </a:r>
            <a:r>
              <a:rPr lang="en-US" altLang="ja-JP" dirty="0" err="1"/>
              <a:t>Lieb’s</a:t>
            </a:r>
            <a:r>
              <a:rPr lang="en-US" altLang="ja-JP" dirty="0"/>
              <a:t> theorem,</a:t>
            </a:r>
          </a:p>
          <a:p>
            <a:pPr marL="457200" lvl="1" indent="0">
              <a:buNone/>
            </a:pPr>
            <a:r>
              <a:rPr lang="en-US" altLang="ja-JP" dirty="0"/>
              <a:t>  </a:t>
            </a:r>
            <a:r>
              <a:rPr lang="en-US" altLang="ja-JP" dirty="0" err="1">
                <a:solidFill>
                  <a:srgbClr val="FF0000"/>
                </a:solidFill>
              </a:rPr>
              <a:t>u</a:t>
            </a:r>
            <a:r>
              <a:rPr lang="en-US" altLang="ja-JP" baseline="-25000" dirty="0" err="1">
                <a:solidFill>
                  <a:srgbClr val="FF0000"/>
                </a:solidFill>
              </a:rPr>
              <a:t>jk</a:t>
            </a:r>
            <a:r>
              <a:rPr lang="en-US" altLang="ja-JP" dirty="0">
                <a:solidFill>
                  <a:srgbClr val="FF0000"/>
                </a:solidFill>
              </a:rPr>
              <a:t>=+1 (W</a:t>
            </a:r>
            <a:r>
              <a:rPr lang="en-US" altLang="ja-JP" baseline="-25000" dirty="0">
                <a:solidFill>
                  <a:srgbClr val="FF0000"/>
                </a:solidFill>
              </a:rPr>
              <a:t>p</a:t>
            </a:r>
            <a:r>
              <a:rPr lang="en-US" altLang="ja-JP" dirty="0">
                <a:solidFill>
                  <a:srgbClr val="FF0000"/>
                </a:solidFill>
              </a:rPr>
              <a:t>=+1) </a:t>
            </a:r>
            <a:r>
              <a:rPr lang="en-US" altLang="ja-JP" dirty="0"/>
              <a:t>for all j, k (p) in the </a:t>
            </a:r>
            <a:r>
              <a:rPr lang="en-US" altLang="ja-JP" dirty="0">
                <a:solidFill>
                  <a:srgbClr val="FF0000"/>
                </a:solidFill>
              </a:rPr>
              <a:t>ground state</a:t>
            </a:r>
          </a:p>
          <a:p>
            <a:pPr lvl="1"/>
            <a:r>
              <a:rPr kumimoji="1" lang="en-US" altLang="ja-JP" dirty="0"/>
              <a:t>Often called “flux free” or “Vortex free”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D337378-58D1-8B15-CC6F-EA4851B1BB62}"/>
              </a:ext>
            </a:extLst>
          </p:cNvPr>
          <p:cNvSpPr txBox="1"/>
          <p:nvPr/>
        </p:nvSpPr>
        <p:spPr>
          <a:xfrm>
            <a:off x="5601072" y="1412776"/>
            <a:ext cx="380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[E. H. </a:t>
            </a:r>
            <a:r>
              <a:rPr kumimoji="1" lang="en-US" altLang="ja-JP" dirty="0" err="1"/>
              <a:t>Lieb</a:t>
            </a:r>
            <a:r>
              <a:rPr kumimoji="1" lang="en-US" altLang="ja-JP" dirty="0"/>
              <a:t>, PRL.73.2158 (’94)]</a:t>
            </a:r>
            <a:endParaRPr kumimoji="1" lang="ja-JP" altLang="en-US"/>
          </a:p>
        </p:txBody>
      </p:sp>
      <p:pic>
        <p:nvPicPr>
          <p:cNvPr id="6" name="図 5" descr="フェンス, 吊るす, いっぱい が含まれている画像&#10;&#10;自動的に生成された説明">
            <a:extLst>
              <a:ext uri="{FF2B5EF4-FFF2-40B4-BE49-F238E27FC236}">
                <a16:creationId xmlns:a16="http://schemas.microsoft.com/office/drawing/2014/main" id="{05D9E736-CFFE-1EE0-1D3A-4B1CC903D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28" y="2708920"/>
            <a:ext cx="6871526" cy="36191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DE8F9DB-1CEB-4252-04D5-080E9DE61EF0}"/>
              </a:ext>
            </a:extLst>
          </p:cNvPr>
          <p:cNvSpPr txBox="1"/>
          <p:nvPr/>
        </p:nvSpPr>
        <p:spPr>
          <a:xfrm>
            <a:off x="2144688" y="3429000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16F3E6-E4AD-5654-0E05-2E4B29E9811A}"/>
              </a:ext>
            </a:extLst>
          </p:cNvPr>
          <p:cNvSpPr txBox="1"/>
          <p:nvPr/>
        </p:nvSpPr>
        <p:spPr>
          <a:xfrm>
            <a:off x="3180995" y="3424188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082ED08-E0AB-ED21-F444-70044EC05769}"/>
              </a:ext>
            </a:extLst>
          </p:cNvPr>
          <p:cNvSpPr txBox="1"/>
          <p:nvPr/>
        </p:nvSpPr>
        <p:spPr>
          <a:xfrm>
            <a:off x="4242353" y="3412789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BC6E943-977C-3E53-BEBD-303B2ADB4C4C}"/>
              </a:ext>
            </a:extLst>
          </p:cNvPr>
          <p:cNvSpPr txBox="1"/>
          <p:nvPr/>
        </p:nvSpPr>
        <p:spPr>
          <a:xfrm>
            <a:off x="5278660" y="3425608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B34468-FC96-38F4-9921-3C93363B089E}"/>
              </a:ext>
            </a:extLst>
          </p:cNvPr>
          <p:cNvSpPr txBox="1"/>
          <p:nvPr/>
        </p:nvSpPr>
        <p:spPr>
          <a:xfrm>
            <a:off x="7411280" y="3424188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A9765EB-7540-C785-5404-03D4AE5F234D}"/>
              </a:ext>
            </a:extLst>
          </p:cNvPr>
          <p:cNvSpPr txBox="1"/>
          <p:nvPr/>
        </p:nvSpPr>
        <p:spPr>
          <a:xfrm>
            <a:off x="6346407" y="3412789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59CEDD-383F-D44B-3DE5-6632E1BE5376}"/>
              </a:ext>
            </a:extLst>
          </p:cNvPr>
          <p:cNvSpPr txBox="1"/>
          <p:nvPr/>
        </p:nvSpPr>
        <p:spPr>
          <a:xfrm>
            <a:off x="7963308" y="4288847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EEB91C6-AECD-1A3F-5D64-B390164713E3}"/>
              </a:ext>
            </a:extLst>
          </p:cNvPr>
          <p:cNvSpPr txBox="1"/>
          <p:nvPr/>
        </p:nvSpPr>
        <p:spPr>
          <a:xfrm>
            <a:off x="1604628" y="4277532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F94633-60E3-ED94-3C14-B8ADAF9B40F1}"/>
              </a:ext>
            </a:extLst>
          </p:cNvPr>
          <p:cNvSpPr txBox="1"/>
          <p:nvPr/>
        </p:nvSpPr>
        <p:spPr>
          <a:xfrm>
            <a:off x="2640935" y="4272720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29CC27B-8C90-0B91-2073-9DE891FB02B1}"/>
              </a:ext>
            </a:extLst>
          </p:cNvPr>
          <p:cNvSpPr txBox="1"/>
          <p:nvPr/>
        </p:nvSpPr>
        <p:spPr>
          <a:xfrm>
            <a:off x="3702293" y="4261321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5D9FFD8-06E6-C24E-E02B-613D153C7C9B}"/>
              </a:ext>
            </a:extLst>
          </p:cNvPr>
          <p:cNvSpPr txBox="1"/>
          <p:nvPr/>
        </p:nvSpPr>
        <p:spPr>
          <a:xfrm>
            <a:off x="4738600" y="4274140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A51BB6-BAF0-9E4A-74D7-529B8F3A9102}"/>
              </a:ext>
            </a:extLst>
          </p:cNvPr>
          <p:cNvSpPr txBox="1"/>
          <p:nvPr/>
        </p:nvSpPr>
        <p:spPr>
          <a:xfrm>
            <a:off x="6871220" y="4272720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670A515-010F-3E9D-F873-5B51A46E1506}"/>
              </a:ext>
            </a:extLst>
          </p:cNvPr>
          <p:cNvSpPr txBox="1"/>
          <p:nvPr/>
        </p:nvSpPr>
        <p:spPr>
          <a:xfrm>
            <a:off x="5806347" y="4261321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0616149-5DB2-D683-3CBC-9D386D199616}"/>
              </a:ext>
            </a:extLst>
          </p:cNvPr>
          <p:cNvSpPr txBox="1"/>
          <p:nvPr/>
        </p:nvSpPr>
        <p:spPr>
          <a:xfrm>
            <a:off x="2143370" y="520289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CB2134E-D68E-D58B-71B7-09DEA52825B3}"/>
              </a:ext>
            </a:extLst>
          </p:cNvPr>
          <p:cNvSpPr txBox="1"/>
          <p:nvPr/>
        </p:nvSpPr>
        <p:spPr>
          <a:xfrm>
            <a:off x="3179677" y="5198080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33C56A2-90CB-D7DC-4D97-B17F18A0E9C0}"/>
              </a:ext>
            </a:extLst>
          </p:cNvPr>
          <p:cNvSpPr txBox="1"/>
          <p:nvPr/>
        </p:nvSpPr>
        <p:spPr>
          <a:xfrm>
            <a:off x="4241035" y="5186681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DE3B5A3-47D2-7447-60DB-8624C8433C2C}"/>
              </a:ext>
            </a:extLst>
          </p:cNvPr>
          <p:cNvSpPr txBox="1"/>
          <p:nvPr/>
        </p:nvSpPr>
        <p:spPr>
          <a:xfrm>
            <a:off x="5277342" y="5199500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9684767-C76C-6166-9A83-4A56F2267221}"/>
              </a:ext>
            </a:extLst>
          </p:cNvPr>
          <p:cNvSpPr txBox="1"/>
          <p:nvPr/>
        </p:nvSpPr>
        <p:spPr>
          <a:xfrm>
            <a:off x="7409962" y="5198080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279F41D-FBED-BFD8-9077-4EA4CA32CD3A}"/>
              </a:ext>
            </a:extLst>
          </p:cNvPr>
          <p:cNvSpPr txBox="1"/>
          <p:nvPr/>
        </p:nvSpPr>
        <p:spPr>
          <a:xfrm>
            <a:off x="6345089" y="5186681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482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Spectrum of the quadratic Hamiltonian</a:t>
            </a:r>
            <a:endParaRPr kumimoji="1" lang="ja-JP" altLang="en-US"/>
          </a:p>
        </p:txBody>
      </p:sp>
      <p:pic>
        <p:nvPicPr>
          <p:cNvPr id="15" name="図 14" descr="テキスト&#10;&#10;自動的に生成された説明">
            <a:extLst>
              <a:ext uri="{FF2B5EF4-FFF2-40B4-BE49-F238E27FC236}">
                <a16:creationId xmlns:a16="http://schemas.microsoft.com/office/drawing/2014/main" id="{19365184-C705-B6FD-6FD1-A0CF67F6D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24" y="1448780"/>
            <a:ext cx="6080212" cy="1088863"/>
          </a:xfrm>
          <a:prstGeom prst="rect">
            <a:avLst/>
          </a:prstGeom>
        </p:spPr>
      </p:pic>
      <p:pic>
        <p:nvPicPr>
          <p:cNvPr id="29" name="図 28" descr="テキスト, 手紙&#10;&#10;自動的に生成された説明">
            <a:extLst>
              <a:ext uri="{FF2B5EF4-FFF2-40B4-BE49-F238E27FC236}">
                <a16:creationId xmlns:a16="http://schemas.microsoft.com/office/drawing/2014/main" id="{29BD14A2-84C1-39D9-E867-0B7C167E1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78" y="2492896"/>
            <a:ext cx="7772400" cy="1997174"/>
          </a:xfrm>
          <a:prstGeom prst="rect">
            <a:avLst/>
          </a:prstGeom>
        </p:spPr>
      </p:pic>
      <p:pic>
        <p:nvPicPr>
          <p:cNvPr id="31" name="図 30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C2A86B48-9E84-31B0-5058-2F1E84A3C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717" y="3617069"/>
            <a:ext cx="2233330" cy="306434"/>
          </a:xfrm>
          <a:prstGeom prst="rect">
            <a:avLst/>
          </a:prstGeom>
        </p:spPr>
      </p:pic>
      <p:pic>
        <p:nvPicPr>
          <p:cNvPr id="33" name="図 3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601A5F12-9CEA-E198-0CDF-7FB865306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752" y="4481493"/>
            <a:ext cx="2160240" cy="2197104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EAAD411-58C6-1B9A-420C-A66FC90101EF}"/>
              </a:ext>
            </a:extLst>
          </p:cNvPr>
          <p:cNvSpPr txBox="1"/>
          <p:nvPr/>
        </p:nvSpPr>
        <p:spPr>
          <a:xfrm>
            <a:off x="4952998" y="5121188"/>
            <a:ext cx="4440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When </a:t>
            </a:r>
            <a:r>
              <a:rPr kumimoji="1" lang="en-US" altLang="ja-JP" dirty="0" err="1">
                <a:solidFill>
                  <a:srgbClr val="FF0000"/>
                </a:solidFill>
              </a:rPr>
              <a:t>J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x</a:t>
            </a:r>
            <a:r>
              <a:rPr kumimoji="1" lang="en-US" altLang="ja-JP" dirty="0" err="1">
                <a:solidFill>
                  <a:srgbClr val="FF0000"/>
                </a:solidFill>
              </a:rPr>
              <a:t>~J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y</a:t>
            </a:r>
            <a:r>
              <a:rPr kumimoji="1" lang="en-US" altLang="ja-JP" dirty="0" err="1">
                <a:solidFill>
                  <a:srgbClr val="FF0000"/>
                </a:solidFill>
              </a:rPr>
              <a:t>~J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z</a:t>
            </a:r>
            <a:r>
              <a:rPr kumimoji="1" lang="en-US" altLang="ja-JP" dirty="0">
                <a:solidFill>
                  <a:srgbClr val="FF0000"/>
                </a:solidFill>
              </a:rPr>
              <a:t>,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Dirac cone dispersion appears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36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Reduce enlarged Hilbert space:</a:t>
            </a:r>
          </a:p>
          <a:p>
            <a:pPr marL="0" indent="0">
              <a:buNone/>
            </a:pPr>
            <a:r>
              <a:rPr lang="en-US" altLang="ja-JP" dirty="0"/>
              <a:t>  </a:t>
            </a:r>
            <a:r>
              <a:rPr kumimoji="1" lang="en-US" altLang="ja-JP" dirty="0"/>
              <a:t>Project out unphysical states</a:t>
            </a:r>
          </a:p>
          <a:p>
            <a:endParaRPr lang="en-US" altLang="ja-JP" dirty="0"/>
          </a:p>
          <a:p>
            <a:r>
              <a:rPr kumimoji="1" lang="en-US" altLang="ja-JP" dirty="0">
                <a:solidFill>
                  <a:srgbClr val="FF0000"/>
                </a:solidFill>
              </a:rPr>
              <a:t>Projection operator commutes with Hamiltonian!!</a:t>
            </a:r>
          </a:p>
          <a:p>
            <a:pPr lvl="1"/>
            <a:r>
              <a:rPr kumimoji="1" lang="en-US" altLang="ja-JP" sz="2400" dirty="0"/>
              <a:t>P=(1+D)/2</a:t>
            </a:r>
          </a:p>
          <a:p>
            <a:pPr lvl="1"/>
            <a:r>
              <a:rPr kumimoji="1" lang="en-US" altLang="ja-JP" dirty="0"/>
              <a:t>[H,P]=0</a:t>
            </a:r>
          </a:p>
          <a:p>
            <a:endParaRPr lang="en-US" altLang="ja-JP" dirty="0"/>
          </a:p>
          <a:p>
            <a:r>
              <a:rPr kumimoji="1" lang="en-US" altLang="ja-JP" dirty="0"/>
              <a:t>As for the </a:t>
            </a:r>
            <a:r>
              <a:rPr kumimoji="1" lang="en-US" altLang="ja-JP" dirty="0">
                <a:solidFill>
                  <a:srgbClr val="FF0000"/>
                </a:solidFill>
              </a:rPr>
              <a:t>energy spectrum</a:t>
            </a:r>
            <a:r>
              <a:rPr kumimoji="1" lang="en-US" altLang="ja-JP" dirty="0"/>
              <a:t>, we </a:t>
            </a:r>
            <a:r>
              <a:rPr kumimoji="1" lang="en-US" altLang="ja-JP" dirty="0">
                <a:solidFill>
                  <a:srgbClr val="FF0000"/>
                </a:solidFill>
              </a:rPr>
              <a:t>do not need to care about the projection</a:t>
            </a:r>
          </a:p>
          <a:p>
            <a:endParaRPr lang="en-US" altLang="ja-JP" dirty="0"/>
          </a:p>
          <a:p>
            <a:r>
              <a:rPr kumimoji="1" lang="en-US" altLang="ja-JP" dirty="0"/>
              <a:t>As for the eigenstate, </a:t>
            </a:r>
            <a:endParaRPr kumimoji="1" lang="ja-JP" altLang="en-US"/>
          </a:p>
        </p:txBody>
      </p:sp>
      <p:pic>
        <p:nvPicPr>
          <p:cNvPr id="6" name="図 5" descr="時計, テーブル, 椅子 が含まれている画像&#10;&#10;自動的に生成された説明">
            <a:extLst>
              <a:ext uri="{FF2B5EF4-FFF2-40B4-BE49-F238E27FC236}">
                <a16:creationId xmlns:a16="http://schemas.microsoft.com/office/drawing/2014/main" id="{53362F60-295C-C23C-3AB7-54A2A4630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960" y="5533645"/>
            <a:ext cx="3492388" cy="89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5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Ground state phase diagram</a:t>
            </a:r>
            <a:endParaRPr kumimoji="1" lang="ja-JP" altLang="en-US"/>
          </a:p>
        </p:txBody>
      </p:sp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EED030F4-2D98-82B0-D72B-218EC2F1E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0" y="1556792"/>
            <a:ext cx="7772400" cy="48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21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Short-range spin correlation</a:t>
            </a:r>
          </a:p>
          <a:p>
            <a:endParaRPr lang="en-US" altLang="ja-JP" sz="800" dirty="0"/>
          </a:p>
          <a:p>
            <a:r>
              <a:rPr kumimoji="1" lang="en-US" altLang="ja-JP" dirty="0">
                <a:solidFill>
                  <a:srgbClr val="FF0000"/>
                </a:solidFill>
              </a:rPr>
              <a:t>Applying </a:t>
            </a:r>
            <a:r>
              <a:rPr kumimoji="1" lang="en-US" altLang="ja-JP" dirty="0" err="1">
                <a:solidFill>
                  <a:srgbClr val="FF0000"/>
                </a:solidFill>
              </a:rPr>
              <a:t>σ</a:t>
            </a:r>
            <a:r>
              <a:rPr kumimoji="1" lang="en-US" altLang="ja-JP" baseline="30000" dirty="0">
                <a:solidFill>
                  <a:srgbClr val="FF0000"/>
                </a:solidFill>
              </a:rPr>
              <a:t>α</a:t>
            </a:r>
            <a:r>
              <a:rPr kumimoji="1" lang="en-US" altLang="ja-JP" dirty="0">
                <a:solidFill>
                  <a:srgbClr val="FF0000"/>
                </a:solidFill>
              </a:rPr>
              <a:t> flips the flux</a:t>
            </a:r>
          </a:p>
          <a:p>
            <a:endParaRPr lang="en-US" altLang="ja-JP" dirty="0"/>
          </a:p>
          <a:p>
            <a:pPr lvl="1"/>
            <a:r>
              <a:rPr kumimoji="1" lang="en-US" altLang="ja-JP" dirty="0"/>
              <a:t>W</a:t>
            </a:r>
            <a:r>
              <a:rPr kumimoji="1" lang="en-US" altLang="ja-JP" baseline="-25000" dirty="0"/>
              <a:t>p</a:t>
            </a:r>
            <a:r>
              <a:rPr kumimoji="1" lang="en-US" altLang="ja-JP" dirty="0"/>
              <a:t>σ</a:t>
            </a:r>
            <a:r>
              <a:rPr kumimoji="1" lang="en-US" altLang="ja-JP" baseline="30000" dirty="0"/>
              <a:t>x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=+σ</a:t>
            </a:r>
            <a:r>
              <a:rPr kumimoji="1" lang="en-US" altLang="ja-JP" baseline="30000" dirty="0"/>
              <a:t>x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W</a:t>
            </a:r>
            <a:r>
              <a:rPr kumimoji="1" lang="en-US" altLang="ja-JP" baseline="-25000" dirty="0"/>
              <a:t>p</a:t>
            </a:r>
            <a:r>
              <a:rPr kumimoji="1" lang="en-US" altLang="ja-JP" dirty="0"/>
              <a:t> (commute)</a:t>
            </a:r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r>
              <a:rPr kumimoji="1" lang="en-US" altLang="ja-JP" dirty="0"/>
              <a:t>W</a:t>
            </a:r>
            <a:r>
              <a:rPr kumimoji="1" lang="en-US" altLang="ja-JP" baseline="-25000" dirty="0"/>
              <a:t>p</a:t>
            </a:r>
            <a:r>
              <a:rPr kumimoji="1" lang="en-US" altLang="ja-JP" dirty="0"/>
              <a:t>σ</a:t>
            </a:r>
            <a:r>
              <a:rPr lang="en-US" altLang="ja-JP" baseline="30000" dirty="0"/>
              <a:t>y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=-σ</a:t>
            </a:r>
            <a:r>
              <a:rPr lang="en-US" altLang="ja-JP" baseline="30000" dirty="0"/>
              <a:t>y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W</a:t>
            </a:r>
            <a:r>
              <a:rPr kumimoji="1" lang="en-US" altLang="ja-JP" baseline="-25000" dirty="0"/>
              <a:t>p</a:t>
            </a:r>
            <a:r>
              <a:rPr kumimoji="1" lang="en-US" altLang="ja-JP" dirty="0"/>
              <a:t> (</a:t>
            </a:r>
            <a:r>
              <a:rPr kumimoji="1" lang="en-US" altLang="ja-JP" dirty="0" err="1"/>
              <a:t>anticommute</a:t>
            </a:r>
            <a:r>
              <a:rPr kumimoji="1" lang="en-US" altLang="ja-JP" dirty="0"/>
              <a:t>)</a:t>
            </a:r>
            <a:endParaRPr kumimoji="1" lang="en-US" altLang="ja-JP" baseline="-25000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r>
              <a:rPr kumimoji="1" lang="en-US" altLang="ja-JP" dirty="0"/>
              <a:t>W</a:t>
            </a:r>
            <a:r>
              <a:rPr kumimoji="1" lang="en-US" altLang="ja-JP" baseline="-25000" dirty="0"/>
              <a:t>p</a:t>
            </a:r>
            <a:r>
              <a:rPr kumimoji="1" lang="en-US" altLang="ja-JP" dirty="0"/>
              <a:t>σ</a:t>
            </a:r>
            <a:r>
              <a:rPr lang="en-US" altLang="ja-JP" baseline="30000" dirty="0"/>
              <a:t>z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=-σ</a:t>
            </a:r>
            <a:r>
              <a:rPr lang="en-US" altLang="ja-JP" baseline="30000" dirty="0"/>
              <a:t>z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W</a:t>
            </a:r>
            <a:r>
              <a:rPr kumimoji="1" lang="en-US" altLang="ja-JP" baseline="-25000" dirty="0"/>
              <a:t>p</a:t>
            </a:r>
            <a:r>
              <a:rPr kumimoji="1" lang="en-US" altLang="ja-JP" dirty="0"/>
              <a:t> (</a:t>
            </a:r>
            <a:r>
              <a:rPr kumimoji="1" lang="en-US" altLang="ja-JP" dirty="0" err="1"/>
              <a:t>anticommute</a:t>
            </a:r>
            <a:r>
              <a:rPr kumimoji="1" lang="en-US" altLang="ja-JP" dirty="0"/>
              <a:t>)</a:t>
            </a:r>
            <a:endParaRPr kumimoji="1" lang="en-US" altLang="ja-JP" baseline="-25000" dirty="0"/>
          </a:p>
          <a:p>
            <a:pPr lvl="1"/>
            <a:endParaRPr kumimoji="1" lang="en-US" altLang="ja-JP" baseline="-25000" dirty="0"/>
          </a:p>
          <a:p>
            <a:pPr lvl="1"/>
            <a:endParaRPr lang="en-US" altLang="ja-JP" baseline="-25000" dirty="0"/>
          </a:p>
          <a:p>
            <a:pPr lvl="1"/>
            <a:r>
              <a:rPr kumimoji="1" lang="en-US" altLang="ja-JP" sz="1800" dirty="0"/>
              <a:t>W</a:t>
            </a:r>
            <a:r>
              <a:rPr kumimoji="1" lang="en-US" altLang="ja-JP" sz="1800" baseline="-25000" dirty="0"/>
              <a:t>p</a:t>
            </a:r>
            <a:r>
              <a:rPr kumimoji="1" lang="en-US" altLang="ja-JP" sz="1800" dirty="0">
                <a:solidFill>
                  <a:srgbClr val="FF0000"/>
                </a:solidFill>
              </a:rPr>
              <a:t>σ</a:t>
            </a:r>
            <a:r>
              <a:rPr lang="en-US" altLang="ja-JP" sz="1800" baseline="30000" dirty="0">
                <a:solidFill>
                  <a:srgbClr val="FF0000"/>
                </a:solidFill>
              </a:rPr>
              <a:t>y</a:t>
            </a:r>
            <a:r>
              <a:rPr kumimoji="1" lang="en-US" altLang="ja-JP" sz="1800" baseline="-25000" dirty="0">
                <a:solidFill>
                  <a:srgbClr val="FF0000"/>
                </a:solidFill>
              </a:rPr>
              <a:t>1</a:t>
            </a:r>
            <a:r>
              <a:rPr kumimoji="1" lang="en-US" altLang="ja-JP" sz="1800" dirty="0">
                <a:solidFill>
                  <a:srgbClr val="FF0000"/>
                </a:solidFill>
              </a:rPr>
              <a:t>|eigenstate(+1)&gt;</a:t>
            </a:r>
            <a:r>
              <a:rPr kumimoji="1" lang="en-US" altLang="ja-JP" sz="1800" dirty="0"/>
              <a:t>=-σ</a:t>
            </a:r>
            <a:r>
              <a:rPr lang="en-US" altLang="ja-JP" sz="1800" baseline="30000" dirty="0"/>
              <a:t>y</a:t>
            </a:r>
            <a:r>
              <a:rPr kumimoji="1" lang="en-US" altLang="ja-JP" sz="1800" baseline="-25000" dirty="0"/>
              <a:t>1</a:t>
            </a:r>
            <a:r>
              <a:rPr kumimoji="1" lang="en-US" altLang="ja-JP" sz="1800" dirty="0"/>
              <a:t>W</a:t>
            </a:r>
            <a:r>
              <a:rPr kumimoji="1" lang="en-US" altLang="ja-JP" sz="1800" baseline="-25000" dirty="0"/>
              <a:t>p</a:t>
            </a:r>
            <a:r>
              <a:rPr kumimoji="1" lang="en-US" altLang="ja-JP" sz="1800" dirty="0"/>
              <a:t>|eigenstate(+1)&gt;=-</a:t>
            </a:r>
            <a:r>
              <a:rPr kumimoji="1" lang="en-US" altLang="ja-JP" sz="1800" dirty="0">
                <a:solidFill>
                  <a:srgbClr val="FF0000"/>
                </a:solidFill>
              </a:rPr>
              <a:t>σ</a:t>
            </a:r>
            <a:r>
              <a:rPr lang="en-US" altLang="ja-JP" sz="1800" baseline="30000" dirty="0">
                <a:solidFill>
                  <a:srgbClr val="FF0000"/>
                </a:solidFill>
              </a:rPr>
              <a:t>y</a:t>
            </a:r>
            <a:r>
              <a:rPr kumimoji="1" lang="en-US" altLang="ja-JP" sz="1800" baseline="-25000" dirty="0">
                <a:solidFill>
                  <a:srgbClr val="FF0000"/>
                </a:solidFill>
              </a:rPr>
              <a:t>1</a:t>
            </a:r>
            <a:r>
              <a:rPr kumimoji="1" lang="en-US" altLang="ja-JP" sz="1800" dirty="0">
                <a:solidFill>
                  <a:srgbClr val="FF0000"/>
                </a:solidFill>
              </a:rPr>
              <a:t>|eigenstate(+1)&gt;</a:t>
            </a:r>
            <a:endParaRPr kumimoji="1" lang="en-US" altLang="ja-JP" sz="1800" baseline="-25000" dirty="0">
              <a:solidFill>
                <a:srgbClr val="FF0000"/>
              </a:solidFill>
            </a:endParaRPr>
          </a:p>
        </p:txBody>
      </p:sp>
      <p:pic>
        <p:nvPicPr>
          <p:cNvPr id="5" name="図 4" descr="写真, テーブル, コンピュータ, 座る が含まれている画像&#10;&#10;自動的に生成された説明">
            <a:extLst>
              <a:ext uri="{FF2B5EF4-FFF2-40B4-BE49-F238E27FC236}">
                <a16:creationId xmlns:a16="http://schemas.microsoft.com/office/drawing/2014/main" id="{F51EBB77-E27B-5D9C-1923-A08FD8A24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639" y="1016732"/>
            <a:ext cx="1774686" cy="1746738"/>
          </a:xfrm>
          <a:prstGeom prst="rect">
            <a:avLst/>
          </a:prstGeom>
        </p:spPr>
      </p:pic>
      <p:pic>
        <p:nvPicPr>
          <p:cNvPr id="10" name="図 9" descr="写真, テーブル, コンピュータ, 座る が含まれている画像&#10;&#10;自動的に生成された説明">
            <a:extLst>
              <a:ext uri="{FF2B5EF4-FFF2-40B4-BE49-F238E27FC236}">
                <a16:creationId xmlns:a16="http://schemas.microsoft.com/office/drawing/2014/main" id="{A41911D3-B7A1-A23A-69C1-269194FB7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208" y="2713643"/>
            <a:ext cx="1774686" cy="1746738"/>
          </a:xfrm>
          <a:prstGeom prst="rect">
            <a:avLst/>
          </a:prstGeom>
        </p:spPr>
      </p:pic>
      <p:pic>
        <p:nvPicPr>
          <p:cNvPr id="11" name="図 10" descr="写真, テーブル, コンピュータ, 座る が含まれている画像&#10;&#10;自動的に生成された説明">
            <a:extLst>
              <a:ext uri="{FF2B5EF4-FFF2-40B4-BE49-F238E27FC236}">
                <a16:creationId xmlns:a16="http://schemas.microsoft.com/office/drawing/2014/main" id="{7C7DC54A-1040-A69F-91A2-401C2EE5C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208" y="4293096"/>
            <a:ext cx="1774686" cy="174673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F7517EF-0706-705F-B101-97662EF6169C}"/>
              </a:ext>
            </a:extLst>
          </p:cNvPr>
          <p:cNvSpPr txBox="1"/>
          <p:nvPr/>
        </p:nvSpPr>
        <p:spPr>
          <a:xfrm>
            <a:off x="7449333" y="1705435"/>
            <a:ext cx="5212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EE3D581-E3F4-270A-11D3-0610900C8731}"/>
              </a:ext>
            </a:extLst>
          </p:cNvPr>
          <p:cNvSpPr txBox="1"/>
          <p:nvPr/>
        </p:nvSpPr>
        <p:spPr>
          <a:xfrm>
            <a:off x="7478645" y="3382200"/>
            <a:ext cx="436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-1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68F430D-F4B4-7E29-EAA4-2C9045739A12}"/>
              </a:ext>
            </a:extLst>
          </p:cNvPr>
          <p:cNvSpPr txBox="1"/>
          <p:nvPr/>
        </p:nvSpPr>
        <p:spPr>
          <a:xfrm>
            <a:off x="7478645" y="4990189"/>
            <a:ext cx="436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-1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577B132E-A7F7-30CF-5488-316B8FB4DEE1}"/>
              </a:ext>
            </a:extLst>
          </p:cNvPr>
          <p:cNvSpPr/>
          <p:nvPr/>
        </p:nvSpPr>
        <p:spPr>
          <a:xfrm rot="19546935">
            <a:off x="6901961" y="2148551"/>
            <a:ext cx="468052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69533F63-7EAF-67F6-6F88-FA5A7EA7252F}"/>
              </a:ext>
            </a:extLst>
          </p:cNvPr>
          <p:cNvSpPr/>
          <p:nvPr/>
        </p:nvSpPr>
        <p:spPr>
          <a:xfrm rot="2261621">
            <a:off x="7011529" y="3780954"/>
            <a:ext cx="468052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76A7EEB9-8A87-723A-2193-6FE4AE33BCBE}"/>
              </a:ext>
            </a:extLst>
          </p:cNvPr>
          <p:cNvSpPr/>
          <p:nvPr/>
        </p:nvSpPr>
        <p:spPr>
          <a:xfrm rot="5400000">
            <a:off x="7011529" y="5349845"/>
            <a:ext cx="468052" cy="144016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4DA7ADB-0DC4-665A-AB98-D62CF46E4E6D}"/>
              </a:ext>
            </a:extLst>
          </p:cNvPr>
          <p:cNvSpPr txBox="1"/>
          <p:nvPr/>
        </p:nvSpPr>
        <p:spPr>
          <a:xfrm>
            <a:off x="6756300" y="2366932"/>
            <a:ext cx="5196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σ</a:t>
            </a:r>
            <a:r>
              <a:rPr kumimoji="1" lang="en-US" altLang="ja-JP" baseline="30000" dirty="0">
                <a:solidFill>
                  <a:srgbClr val="FF0000"/>
                </a:solidFill>
              </a:rPr>
              <a:t>x</a:t>
            </a:r>
            <a:r>
              <a:rPr kumimoji="1" lang="en-US" altLang="ja-JP" baseline="-25000" dirty="0">
                <a:solidFill>
                  <a:srgbClr val="FF0000"/>
                </a:solidFill>
              </a:rPr>
              <a:t>1</a:t>
            </a:r>
            <a:endParaRPr kumimoji="1" lang="ja-JP" altLang="en-US" baseline="-2500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269FC5A-8958-0AB2-66D8-1CE5939D34A5}"/>
              </a:ext>
            </a:extLst>
          </p:cNvPr>
          <p:cNvSpPr txBox="1"/>
          <p:nvPr/>
        </p:nvSpPr>
        <p:spPr>
          <a:xfrm>
            <a:off x="6833816" y="4009444"/>
            <a:ext cx="5196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00B050"/>
                </a:solidFill>
              </a:rPr>
              <a:t>σ</a:t>
            </a:r>
            <a:r>
              <a:rPr kumimoji="1" lang="en-US" altLang="ja-JP" baseline="30000" dirty="0">
                <a:solidFill>
                  <a:srgbClr val="00B050"/>
                </a:solidFill>
              </a:rPr>
              <a:t>y</a:t>
            </a:r>
            <a:r>
              <a:rPr kumimoji="1" lang="en-US" altLang="ja-JP" baseline="-25000" dirty="0">
                <a:solidFill>
                  <a:srgbClr val="00B050"/>
                </a:solidFill>
              </a:rPr>
              <a:t>1</a:t>
            </a:r>
            <a:endParaRPr kumimoji="1" lang="ja-JP" altLang="en-US" baseline="-25000">
              <a:solidFill>
                <a:srgbClr val="00B05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8FD68F2-436F-90CB-9E74-1201254475AA}"/>
              </a:ext>
            </a:extLst>
          </p:cNvPr>
          <p:cNvSpPr txBox="1"/>
          <p:nvPr/>
        </p:nvSpPr>
        <p:spPr>
          <a:xfrm>
            <a:off x="6610207" y="4967180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σ</a:t>
            </a:r>
            <a:r>
              <a:rPr kumimoji="1" lang="en-US" altLang="ja-JP" baseline="300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z</a:t>
            </a:r>
            <a:r>
              <a:rPr kumimoji="1" lang="en-US" altLang="ja-JP" baseline="-250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1</a:t>
            </a:r>
            <a:endParaRPr kumimoji="1" lang="ja-JP" altLang="en-US" baseline="-2500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443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Outline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Brief review of itinerant electron systems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Electrons in crystals</a:t>
            </a:r>
          </a:p>
          <a:p>
            <a:pPr lvl="1"/>
            <a:r>
              <a:rPr lang="en-US" altLang="ja-JP" dirty="0"/>
              <a:t>S</a:t>
            </a:r>
            <a:r>
              <a:rPr kumimoji="1" lang="en-US" altLang="ja-JP" dirty="0"/>
              <a:t>econd quantization</a:t>
            </a:r>
          </a:p>
          <a:p>
            <a:pPr lvl="1"/>
            <a:r>
              <a:rPr lang="en-US" altLang="ja-JP" dirty="0"/>
              <a:t>Hubbard models</a:t>
            </a:r>
          </a:p>
          <a:p>
            <a:pPr lvl="1"/>
            <a:r>
              <a:rPr kumimoji="1" lang="en-US" altLang="ja-JP" dirty="0"/>
              <a:t>Solving models for simple cases</a:t>
            </a:r>
          </a:p>
          <a:p>
            <a:pPr lvl="2"/>
            <a:r>
              <a:rPr lang="en-US" altLang="ja-JP" dirty="0"/>
              <a:t>Noninteracting and atomic limits</a:t>
            </a:r>
          </a:p>
          <a:p>
            <a:pPr lvl="2"/>
            <a:r>
              <a:rPr kumimoji="1" lang="en-US" altLang="ja-JP" dirty="0"/>
              <a:t>Mean-field approximation</a:t>
            </a:r>
            <a:endParaRPr lang="en-US" altLang="ja-JP" dirty="0"/>
          </a:p>
          <a:p>
            <a:pPr lvl="2"/>
            <a:r>
              <a:rPr lang="en-US" altLang="ja-JP" dirty="0"/>
              <a:t>E</a:t>
            </a:r>
            <a:r>
              <a:rPr kumimoji="1" lang="en-US" altLang="ja-JP" dirty="0"/>
              <a:t>xact diagonalization (2 sites)</a:t>
            </a:r>
          </a:p>
          <a:p>
            <a:pPr marL="914400" lvl="2" indent="0">
              <a:buNone/>
            </a:pPr>
            <a:r>
              <a:rPr lang="en-US" altLang="ja-JP" dirty="0">
                <a:sym typeface="Wingdings" pitchFamily="2" charset="2"/>
              </a:rPr>
              <a:t>  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ym typeface="Wingdings" pitchFamily="2" charset="2"/>
              </a:rPr>
              <a:t>S</a:t>
            </a:r>
            <a:r>
              <a:rPr kumimoji="1" lang="en-US" altLang="ja-JP" dirty="0">
                <a:sym typeface="Wingdings" pitchFamily="2" charset="2"/>
              </a:rPr>
              <a:t>trong coupling limit: Heisenberg model (spin system)</a:t>
            </a:r>
            <a:endParaRPr kumimoji="1" lang="en-US" altLang="ja-JP" dirty="0"/>
          </a:p>
          <a:p>
            <a:r>
              <a:rPr kumimoji="1" lang="en-US" altLang="ja-JP" dirty="0"/>
              <a:t>Magnetism and quantum spin liquid</a:t>
            </a:r>
          </a:p>
          <a:p>
            <a:pPr lvl="1"/>
            <a:r>
              <a:rPr lang="en-US" altLang="ja-JP" dirty="0"/>
              <a:t>Spin models</a:t>
            </a:r>
          </a:p>
          <a:p>
            <a:pPr lvl="1"/>
            <a:r>
              <a:rPr lang="en-US" altLang="ja-JP" dirty="0"/>
              <a:t>Frustrated magnetism and quantum spin liquid</a:t>
            </a:r>
          </a:p>
          <a:p>
            <a:pPr lvl="1"/>
            <a:r>
              <a:rPr lang="en-US" altLang="ja-JP" dirty="0" err="1"/>
              <a:t>Kitaev</a:t>
            </a:r>
            <a:r>
              <a:rPr lang="en-US" altLang="ja-JP" dirty="0"/>
              <a:t> honeycomb spin liquid</a:t>
            </a:r>
          </a:p>
        </p:txBody>
      </p:sp>
    </p:spTree>
    <p:extLst>
      <p:ext uri="{BB962C8B-B14F-4D97-AF65-F5344CB8AC3E}">
        <p14:creationId xmlns:p14="http://schemas.microsoft.com/office/powerpoint/2010/main" val="373501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Short-range spin correlation</a:t>
            </a:r>
            <a:endParaRPr kumimoji="1" lang="ja-JP" altLang="en-US"/>
          </a:p>
        </p:txBody>
      </p:sp>
      <p:pic>
        <p:nvPicPr>
          <p:cNvPr id="5" name="図 4" descr="フェンス, 吊るす, いっぱい が含まれている画像&#10;&#10;自動的に生成された説明">
            <a:extLst>
              <a:ext uri="{FF2B5EF4-FFF2-40B4-BE49-F238E27FC236}">
                <a16:creationId xmlns:a16="http://schemas.microsoft.com/office/drawing/2014/main" id="{0A61846D-4184-29A7-76EA-D2F459256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2204864"/>
            <a:ext cx="4238255" cy="223224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0A9722E-F82C-9DEE-DE12-2FDAC669C524}"/>
              </a:ext>
            </a:extLst>
          </p:cNvPr>
          <p:cNvSpPr txBox="1"/>
          <p:nvPr/>
        </p:nvSpPr>
        <p:spPr>
          <a:xfrm>
            <a:off x="740532" y="2564904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pic>
        <p:nvPicPr>
          <p:cNvPr id="25" name="図 24" descr="フェンス, 吊るす, いっぱい が含まれている画像&#10;&#10;自動的に生成された説明">
            <a:extLst>
              <a:ext uri="{FF2B5EF4-FFF2-40B4-BE49-F238E27FC236}">
                <a16:creationId xmlns:a16="http://schemas.microsoft.com/office/drawing/2014/main" id="{5030B360-BD4D-B99D-C26F-DF69EF2BF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193" y="2226162"/>
            <a:ext cx="4238255" cy="2232248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98022F1-82B9-B890-C303-B8D5ADF08E5C}"/>
              </a:ext>
            </a:extLst>
          </p:cNvPr>
          <p:cNvSpPr txBox="1"/>
          <p:nvPr/>
        </p:nvSpPr>
        <p:spPr>
          <a:xfrm>
            <a:off x="1388604" y="2564904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CB83127-7A12-F973-E8DC-86860838C029}"/>
              </a:ext>
            </a:extLst>
          </p:cNvPr>
          <p:cNvSpPr txBox="1"/>
          <p:nvPr/>
        </p:nvSpPr>
        <p:spPr>
          <a:xfrm>
            <a:off x="2692818" y="2545634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1BC4166-D4A7-6E50-9A90-37F782BDBC17}"/>
              </a:ext>
            </a:extLst>
          </p:cNvPr>
          <p:cNvSpPr txBox="1"/>
          <p:nvPr/>
        </p:nvSpPr>
        <p:spPr>
          <a:xfrm>
            <a:off x="2040711" y="2564904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88EBF32-8E44-FD51-464A-C345F101B42E}"/>
              </a:ext>
            </a:extLst>
          </p:cNvPr>
          <p:cNvSpPr txBox="1"/>
          <p:nvPr/>
        </p:nvSpPr>
        <p:spPr>
          <a:xfrm>
            <a:off x="3340890" y="2564904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DE726F3-4257-4433-D61F-F40C1DCA7049}"/>
              </a:ext>
            </a:extLst>
          </p:cNvPr>
          <p:cNvSpPr txBox="1"/>
          <p:nvPr/>
        </p:nvSpPr>
        <p:spPr>
          <a:xfrm>
            <a:off x="3985889" y="258040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2B427BF-5AB4-CE90-38C5-3946991DDB79}"/>
              </a:ext>
            </a:extLst>
          </p:cNvPr>
          <p:cNvSpPr txBox="1"/>
          <p:nvPr/>
        </p:nvSpPr>
        <p:spPr>
          <a:xfrm>
            <a:off x="371461" y="311429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F0CB132-72FD-42C2-041C-556C18459810}"/>
              </a:ext>
            </a:extLst>
          </p:cNvPr>
          <p:cNvSpPr txBox="1"/>
          <p:nvPr/>
        </p:nvSpPr>
        <p:spPr>
          <a:xfrm>
            <a:off x="1019533" y="311429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-1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6C0D843-AC1C-60B9-3AB3-17CA12DE9F98}"/>
              </a:ext>
            </a:extLst>
          </p:cNvPr>
          <p:cNvSpPr txBox="1"/>
          <p:nvPr/>
        </p:nvSpPr>
        <p:spPr>
          <a:xfrm>
            <a:off x="2323747" y="309502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4F1EA44-5734-EE41-CD97-1CFC2D4B474A}"/>
              </a:ext>
            </a:extLst>
          </p:cNvPr>
          <p:cNvSpPr txBox="1"/>
          <p:nvPr/>
        </p:nvSpPr>
        <p:spPr>
          <a:xfrm>
            <a:off x="1671640" y="311429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76F71F2-5D69-9134-6F3E-4B2E6D9C870F}"/>
              </a:ext>
            </a:extLst>
          </p:cNvPr>
          <p:cNvSpPr txBox="1"/>
          <p:nvPr/>
        </p:nvSpPr>
        <p:spPr>
          <a:xfrm>
            <a:off x="2971819" y="311429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9F8B8BF-6F70-39B5-C2FD-195D0A8760F9}"/>
              </a:ext>
            </a:extLst>
          </p:cNvPr>
          <p:cNvSpPr txBox="1"/>
          <p:nvPr/>
        </p:nvSpPr>
        <p:spPr>
          <a:xfrm>
            <a:off x="3616818" y="3129790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0BCC9AD-7B96-1167-AC2A-3FB0793D3AF9}"/>
              </a:ext>
            </a:extLst>
          </p:cNvPr>
          <p:cNvSpPr txBox="1"/>
          <p:nvPr/>
        </p:nvSpPr>
        <p:spPr>
          <a:xfrm>
            <a:off x="762919" y="368865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505B424-F197-C7A5-0400-F73EF5C0475C}"/>
              </a:ext>
            </a:extLst>
          </p:cNvPr>
          <p:cNvSpPr txBox="1"/>
          <p:nvPr/>
        </p:nvSpPr>
        <p:spPr>
          <a:xfrm>
            <a:off x="1410991" y="368865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-1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B7FB155-DDDB-3A74-C7DD-126B1E17C0EE}"/>
              </a:ext>
            </a:extLst>
          </p:cNvPr>
          <p:cNvSpPr txBox="1"/>
          <p:nvPr/>
        </p:nvSpPr>
        <p:spPr>
          <a:xfrm>
            <a:off x="2715205" y="366938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BFFA655-E034-3F8C-CFCE-82A1F8CC9AB8}"/>
              </a:ext>
            </a:extLst>
          </p:cNvPr>
          <p:cNvSpPr txBox="1"/>
          <p:nvPr/>
        </p:nvSpPr>
        <p:spPr>
          <a:xfrm>
            <a:off x="2063098" y="368865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49CEE010-1B98-52E9-546A-8A21DE6E6BCA}"/>
              </a:ext>
            </a:extLst>
          </p:cNvPr>
          <p:cNvSpPr txBox="1"/>
          <p:nvPr/>
        </p:nvSpPr>
        <p:spPr>
          <a:xfrm>
            <a:off x="3363277" y="368865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76A7741B-9CDF-3AF4-1044-64BC7D961840}"/>
              </a:ext>
            </a:extLst>
          </p:cNvPr>
          <p:cNvSpPr txBox="1"/>
          <p:nvPr/>
        </p:nvSpPr>
        <p:spPr>
          <a:xfrm>
            <a:off x="4008276" y="3704150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1D27007A-1C43-C300-9D2E-51933575C0F1}"/>
              </a:ext>
            </a:extLst>
          </p:cNvPr>
          <p:cNvSpPr txBox="1"/>
          <p:nvPr/>
        </p:nvSpPr>
        <p:spPr>
          <a:xfrm>
            <a:off x="5404214" y="259285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57BA26F-B3FF-0167-2C7F-301D828EB1A7}"/>
              </a:ext>
            </a:extLst>
          </p:cNvPr>
          <p:cNvSpPr txBox="1"/>
          <p:nvPr/>
        </p:nvSpPr>
        <p:spPr>
          <a:xfrm>
            <a:off x="6052286" y="259285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F5EE2BC-0E2A-7B9F-5134-F277E8505897}"/>
              </a:ext>
            </a:extLst>
          </p:cNvPr>
          <p:cNvSpPr txBox="1"/>
          <p:nvPr/>
        </p:nvSpPr>
        <p:spPr>
          <a:xfrm>
            <a:off x="7356500" y="257358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215A4989-DA6A-A21F-09C6-8FF4462A0263}"/>
              </a:ext>
            </a:extLst>
          </p:cNvPr>
          <p:cNvSpPr txBox="1"/>
          <p:nvPr/>
        </p:nvSpPr>
        <p:spPr>
          <a:xfrm>
            <a:off x="6704393" y="259285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04D304E-D5E1-EAE4-F389-F91AB6C8E2A2}"/>
              </a:ext>
            </a:extLst>
          </p:cNvPr>
          <p:cNvSpPr txBox="1"/>
          <p:nvPr/>
        </p:nvSpPr>
        <p:spPr>
          <a:xfrm>
            <a:off x="8004572" y="259285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-1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C7A3617-D89C-74F2-8B1C-057EF176A329}"/>
              </a:ext>
            </a:extLst>
          </p:cNvPr>
          <p:cNvSpPr txBox="1"/>
          <p:nvPr/>
        </p:nvSpPr>
        <p:spPr>
          <a:xfrm>
            <a:off x="8649571" y="2608351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AD9F8576-0F70-F1E7-5440-3AF3A2EC75E2}"/>
              </a:ext>
            </a:extLst>
          </p:cNvPr>
          <p:cNvSpPr txBox="1"/>
          <p:nvPr/>
        </p:nvSpPr>
        <p:spPr>
          <a:xfrm>
            <a:off x="5093041" y="311952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E3F75C8F-754C-B5DD-CDE6-6B13AC2C5298}"/>
              </a:ext>
            </a:extLst>
          </p:cNvPr>
          <p:cNvSpPr txBox="1"/>
          <p:nvPr/>
        </p:nvSpPr>
        <p:spPr>
          <a:xfrm>
            <a:off x="5741113" y="311952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BCB29D33-61FB-F970-F4A6-401E3DF0EAA2}"/>
              </a:ext>
            </a:extLst>
          </p:cNvPr>
          <p:cNvSpPr txBox="1"/>
          <p:nvPr/>
        </p:nvSpPr>
        <p:spPr>
          <a:xfrm>
            <a:off x="7045327" y="310025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02891709-DAED-87D9-7F91-8069B2C71AE5}"/>
              </a:ext>
            </a:extLst>
          </p:cNvPr>
          <p:cNvSpPr txBox="1"/>
          <p:nvPr/>
        </p:nvSpPr>
        <p:spPr>
          <a:xfrm>
            <a:off x="6393220" y="311952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DFE8B581-12B5-27E9-FC20-13A26B9EA96B}"/>
              </a:ext>
            </a:extLst>
          </p:cNvPr>
          <p:cNvSpPr txBox="1"/>
          <p:nvPr/>
        </p:nvSpPr>
        <p:spPr>
          <a:xfrm>
            <a:off x="7693399" y="3119523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E48B75E5-718E-BB61-5C95-1BF8579AAE67}"/>
              </a:ext>
            </a:extLst>
          </p:cNvPr>
          <p:cNvSpPr txBox="1"/>
          <p:nvPr/>
        </p:nvSpPr>
        <p:spPr>
          <a:xfrm>
            <a:off x="8338398" y="3135021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-1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1E2AC02-E2BF-B25D-E6A0-8DEE0134C4E8}"/>
              </a:ext>
            </a:extLst>
          </p:cNvPr>
          <p:cNvSpPr txBox="1"/>
          <p:nvPr/>
        </p:nvSpPr>
        <p:spPr>
          <a:xfrm>
            <a:off x="5407434" y="3693137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1E6823B3-D45F-191D-FE8F-99C051803E5F}"/>
              </a:ext>
            </a:extLst>
          </p:cNvPr>
          <p:cNvSpPr txBox="1"/>
          <p:nvPr/>
        </p:nvSpPr>
        <p:spPr>
          <a:xfrm>
            <a:off x="6055506" y="3693137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9AE56B3D-2E9B-FFB8-CF9D-5208E5508531}"/>
              </a:ext>
            </a:extLst>
          </p:cNvPr>
          <p:cNvSpPr txBox="1"/>
          <p:nvPr/>
        </p:nvSpPr>
        <p:spPr>
          <a:xfrm>
            <a:off x="7359720" y="3673867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80104F4-03C1-1608-CF38-560DD2B7710E}"/>
              </a:ext>
            </a:extLst>
          </p:cNvPr>
          <p:cNvSpPr txBox="1"/>
          <p:nvPr/>
        </p:nvSpPr>
        <p:spPr>
          <a:xfrm>
            <a:off x="6707613" y="3693137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89812E3-D0B9-2DC2-40C6-01F87DCDB8B8}"/>
              </a:ext>
            </a:extLst>
          </p:cNvPr>
          <p:cNvSpPr txBox="1"/>
          <p:nvPr/>
        </p:nvSpPr>
        <p:spPr>
          <a:xfrm>
            <a:off x="8007792" y="3693137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6F2A3BB4-C247-9D9B-C67E-74580D0C09E7}"/>
              </a:ext>
            </a:extLst>
          </p:cNvPr>
          <p:cNvSpPr txBox="1"/>
          <p:nvPr/>
        </p:nvSpPr>
        <p:spPr>
          <a:xfrm>
            <a:off x="8652791" y="3708635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E83FC94-7653-6684-C6FB-8846941AAA18}"/>
              </a:ext>
            </a:extLst>
          </p:cNvPr>
          <p:cNvSpPr txBox="1"/>
          <p:nvPr/>
        </p:nvSpPr>
        <p:spPr>
          <a:xfrm>
            <a:off x="4357535" y="3119135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78769FF-D5B2-92D7-D333-17940D747462}"/>
              </a:ext>
            </a:extLst>
          </p:cNvPr>
          <p:cNvSpPr txBox="1"/>
          <p:nvPr/>
        </p:nvSpPr>
        <p:spPr>
          <a:xfrm>
            <a:off x="8996140" y="3143526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98EA6869-F402-8ADC-A771-724D7A939AA0}"/>
              </a:ext>
            </a:extLst>
          </p:cNvPr>
          <p:cNvSpPr/>
          <p:nvPr/>
        </p:nvSpPr>
        <p:spPr>
          <a:xfrm rot="19546935">
            <a:off x="1395984" y="3416459"/>
            <a:ext cx="468052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9A5AEDC4-BF8B-4394-B013-5F30B3CDDF41}"/>
              </a:ext>
            </a:extLst>
          </p:cNvPr>
          <p:cNvSpPr txBox="1"/>
          <p:nvPr/>
        </p:nvSpPr>
        <p:spPr>
          <a:xfrm>
            <a:off x="1460555" y="354056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 err="1">
                <a:solidFill>
                  <a:srgbClr val="FF0000"/>
                </a:solidFill>
              </a:rPr>
              <a:t>σ</a:t>
            </a:r>
            <a:r>
              <a:rPr kumimoji="1" lang="en-US" altLang="ja-JP" sz="1000" baseline="30000" dirty="0" err="1">
                <a:solidFill>
                  <a:srgbClr val="FF0000"/>
                </a:solidFill>
              </a:rPr>
              <a:t>x</a:t>
            </a:r>
            <a:r>
              <a:rPr kumimoji="1" lang="en-US" altLang="ja-JP" sz="1000" baseline="-25000" dirty="0" err="1">
                <a:solidFill>
                  <a:srgbClr val="FF0000"/>
                </a:solidFill>
              </a:rPr>
              <a:t>i</a:t>
            </a:r>
            <a:endParaRPr kumimoji="1" lang="ja-JP" altLang="en-US" sz="1000" baseline="-25000">
              <a:solidFill>
                <a:srgbClr val="FF0000"/>
              </a:solidFill>
            </a:endParaRPr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856E10C7-58BF-7F56-8D0D-E6B7859DB0D0}"/>
              </a:ext>
            </a:extLst>
          </p:cNvPr>
          <p:cNvSpPr/>
          <p:nvPr/>
        </p:nvSpPr>
        <p:spPr>
          <a:xfrm rot="19546935">
            <a:off x="8031854" y="3087135"/>
            <a:ext cx="468052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3F2B7D56-BF3D-E82D-8B85-334A6E490AF5}"/>
              </a:ext>
            </a:extLst>
          </p:cNvPr>
          <p:cNvSpPr txBox="1"/>
          <p:nvPr/>
        </p:nvSpPr>
        <p:spPr>
          <a:xfrm>
            <a:off x="8341285" y="3022241"/>
            <a:ext cx="344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 err="1">
                <a:solidFill>
                  <a:srgbClr val="FF0000"/>
                </a:solidFill>
              </a:rPr>
              <a:t>σ</a:t>
            </a:r>
            <a:r>
              <a:rPr kumimoji="1" lang="en-US" altLang="ja-JP" sz="1000" baseline="30000" dirty="0" err="1">
                <a:solidFill>
                  <a:srgbClr val="FF0000"/>
                </a:solidFill>
              </a:rPr>
              <a:t>x</a:t>
            </a:r>
            <a:r>
              <a:rPr kumimoji="1" lang="en-US" altLang="ja-JP" sz="1000" baseline="-25000" dirty="0" err="1">
                <a:solidFill>
                  <a:srgbClr val="FF0000"/>
                </a:solidFill>
              </a:rPr>
              <a:t>j</a:t>
            </a:r>
            <a:endParaRPr kumimoji="1" lang="ja-JP" altLang="en-US" sz="1000" baseline="-25000">
              <a:solidFill>
                <a:srgbClr val="FF0000"/>
              </a:solidFill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34854C4-E6A0-6C89-9F74-22DBAB072200}"/>
              </a:ext>
            </a:extLst>
          </p:cNvPr>
          <p:cNvSpPr txBox="1"/>
          <p:nvPr/>
        </p:nvSpPr>
        <p:spPr>
          <a:xfrm>
            <a:off x="789811" y="1569082"/>
            <a:ext cx="218200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|</a:t>
            </a:r>
            <a:r>
              <a:rPr kumimoji="1" lang="en-US" altLang="ja-JP" sz="2400" dirty="0" err="1"/>
              <a:t>ψ</a:t>
            </a:r>
            <a:r>
              <a:rPr kumimoji="1" lang="en-US" altLang="ja-JP" sz="2400" baseline="-25000" dirty="0" err="1"/>
              <a:t>i</a:t>
            </a:r>
            <a:r>
              <a:rPr kumimoji="1" lang="en-US" altLang="ja-JP" sz="2400" dirty="0"/>
              <a:t>&gt;=</a:t>
            </a:r>
            <a:r>
              <a:rPr kumimoji="1" lang="en-US" altLang="ja-JP" sz="2400" dirty="0" err="1"/>
              <a:t>σ</a:t>
            </a:r>
            <a:r>
              <a:rPr kumimoji="1" lang="en-US" altLang="ja-JP" sz="2400" baseline="30000" dirty="0" err="1"/>
              <a:t>x</a:t>
            </a:r>
            <a:r>
              <a:rPr kumimoji="1" lang="en-US" altLang="ja-JP" sz="2400" baseline="-25000" dirty="0" err="1"/>
              <a:t>i</a:t>
            </a:r>
            <a:r>
              <a:rPr kumimoji="1" lang="en-US" altLang="ja-JP" sz="2400" dirty="0" err="1"/>
              <a:t>|ψ</a:t>
            </a:r>
            <a:r>
              <a:rPr kumimoji="1" lang="en-US" altLang="ja-JP" sz="2400" dirty="0"/>
              <a:t>&gt;</a:t>
            </a:r>
            <a:endParaRPr kumimoji="1" lang="ja-JP" altLang="en-US" sz="240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624E679D-A567-2767-955D-15DC67A995D1}"/>
              </a:ext>
            </a:extLst>
          </p:cNvPr>
          <p:cNvSpPr txBox="1"/>
          <p:nvPr/>
        </p:nvSpPr>
        <p:spPr>
          <a:xfrm>
            <a:off x="6870257" y="1559911"/>
            <a:ext cx="216758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|</a:t>
            </a:r>
            <a:r>
              <a:rPr kumimoji="1" lang="en-US" altLang="ja-JP" sz="2400" dirty="0" err="1"/>
              <a:t>ψ</a:t>
            </a:r>
            <a:r>
              <a:rPr kumimoji="1" lang="en-US" altLang="ja-JP" sz="2400" baseline="-25000" dirty="0" err="1"/>
              <a:t>j</a:t>
            </a:r>
            <a:r>
              <a:rPr kumimoji="1" lang="en-US" altLang="ja-JP" sz="2400" dirty="0"/>
              <a:t>&gt;=</a:t>
            </a:r>
            <a:r>
              <a:rPr kumimoji="1" lang="en-US" altLang="ja-JP" sz="2400" dirty="0" err="1"/>
              <a:t>σ</a:t>
            </a:r>
            <a:r>
              <a:rPr kumimoji="1" lang="en-US" altLang="ja-JP" sz="2400" baseline="30000" dirty="0" err="1"/>
              <a:t>x</a:t>
            </a:r>
            <a:r>
              <a:rPr kumimoji="1" lang="en-US" altLang="ja-JP" sz="2400" baseline="-25000" dirty="0" err="1"/>
              <a:t>j</a:t>
            </a:r>
            <a:r>
              <a:rPr kumimoji="1" lang="en-US" altLang="ja-JP" sz="2400" dirty="0" err="1"/>
              <a:t>|ψ</a:t>
            </a:r>
            <a:r>
              <a:rPr kumimoji="1" lang="en-US" altLang="ja-JP" sz="2400" dirty="0"/>
              <a:t>&gt;</a:t>
            </a:r>
            <a:endParaRPr kumimoji="1" lang="ja-JP" altLang="en-US" sz="240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71A2A611-9A31-B368-8D81-CFAC2DDCAC1F}"/>
              </a:ext>
            </a:extLst>
          </p:cNvPr>
          <p:cNvSpPr txBox="1"/>
          <p:nvPr/>
        </p:nvSpPr>
        <p:spPr>
          <a:xfrm>
            <a:off x="3501492" y="1467577"/>
            <a:ext cx="278954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Different flux sector</a:t>
            </a:r>
          </a:p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Orthogonal each other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2ABD8B85-120B-8024-EBA7-D324A9A0430A}"/>
              </a:ext>
            </a:extLst>
          </p:cNvPr>
          <p:cNvCxnSpPr>
            <a:cxnSpLocks/>
            <a:stCxn id="75" idx="1"/>
          </p:cNvCxnSpPr>
          <p:nvPr/>
        </p:nvCxnSpPr>
        <p:spPr>
          <a:xfrm flipH="1">
            <a:off x="2845045" y="1790743"/>
            <a:ext cx="656447" cy="90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9492E55A-1997-4CB4-59DB-57A6DC98A675}"/>
              </a:ext>
            </a:extLst>
          </p:cNvPr>
          <p:cNvCxnSpPr>
            <a:cxnSpLocks/>
          </p:cNvCxnSpPr>
          <p:nvPr/>
        </p:nvCxnSpPr>
        <p:spPr>
          <a:xfrm>
            <a:off x="6200833" y="1697718"/>
            <a:ext cx="733350" cy="1941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374235AC-9CFA-C78C-50DC-B53D0CB8C1FB}"/>
              </a:ext>
            </a:extLst>
          </p:cNvPr>
          <p:cNvSpPr txBox="1"/>
          <p:nvPr/>
        </p:nvSpPr>
        <p:spPr>
          <a:xfrm>
            <a:off x="1385175" y="4617168"/>
            <a:ext cx="7022179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/>
              <a:t>&lt;</a:t>
            </a:r>
            <a:r>
              <a:rPr kumimoji="1" lang="en-US" altLang="ja-JP" sz="2000" dirty="0" err="1"/>
              <a:t>ψ</a:t>
            </a:r>
            <a:r>
              <a:rPr kumimoji="1" lang="en-US" altLang="ja-JP" sz="2000" baseline="-25000" dirty="0" err="1"/>
              <a:t>i</a:t>
            </a:r>
            <a:r>
              <a:rPr kumimoji="1" lang="en-US" altLang="ja-JP" sz="2000" dirty="0" err="1"/>
              <a:t>|ψ</a:t>
            </a:r>
            <a:r>
              <a:rPr kumimoji="1" lang="en-US" altLang="ja-JP" sz="2000" baseline="-25000" dirty="0" err="1"/>
              <a:t>j</a:t>
            </a:r>
            <a:r>
              <a:rPr kumimoji="1" lang="en-US" altLang="ja-JP" sz="2000" dirty="0"/>
              <a:t>&gt;=0  </a:t>
            </a:r>
            <a:r>
              <a:rPr kumimoji="1" lang="en-US" altLang="ja-JP" sz="2000" dirty="0">
                <a:sym typeface="Wingdings" pitchFamily="2" charset="2"/>
              </a:rPr>
              <a:t></a:t>
            </a:r>
            <a:r>
              <a:rPr kumimoji="1" lang="en-US" altLang="ja-JP" sz="2000" dirty="0"/>
              <a:t>  &lt;</a:t>
            </a:r>
            <a:r>
              <a:rPr kumimoji="1" lang="en-US" altLang="ja-JP" sz="2000" dirty="0" err="1"/>
              <a:t>ψ|σ</a:t>
            </a:r>
            <a:r>
              <a:rPr kumimoji="1" lang="en-US" altLang="ja-JP" sz="2000" baseline="30000" dirty="0" err="1"/>
              <a:t>x</a:t>
            </a:r>
            <a:r>
              <a:rPr kumimoji="1" lang="en-US" altLang="ja-JP" sz="2000" baseline="-25000" dirty="0" err="1"/>
              <a:t>i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σ</a:t>
            </a:r>
            <a:r>
              <a:rPr kumimoji="1" lang="en-US" altLang="ja-JP" sz="2000" baseline="30000" dirty="0" err="1"/>
              <a:t>x</a:t>
            </a:r>
            <a:r>
              <a:rPr kumimoji="1" lang="en-US" altLang="ja-JP" sz="2000" baseline="-25000" dirty="0" err="1"/>
              <a:t>j</a:t>
            </a:r>
            <a:r>
              <a:rPr kumimoji="1" lang="en-US" altLang="ja-JP" sz="2000" dirty="0" err="1"/>
              <a:t>|ψ</a:t>
            </a:r>
            <a:r>
              <a:rPr kumimoji="1" lang="en-US" altLang="ja-JP" sz="2000" dirty="0"/>
              <a:t>&gt;=0</a:t>
            </a:r>
          </a:p>
          <a:p>
            <a:pPr algn="ctr"/>
            <a:endParaRPr kumimoji="1" lang="en-US" altLang="ja-JP" sz="800" dirty="0"/>
          </a:p>
          <a:p>
            <a:pPr algn="ctr"/>
            <a:r>
              <a:rPr kumimoji="1" lang="en-US" altLang="ja-JP" sz="2000" dirty="0"/>
              <a:t>Spin correlation is 0 except </a:t>
            </a:r>
            <a:r>
              <a:rPr kumimoji="1" lang="en-US" altLang="ja-JP" sz="2000" dirty="0" err="1"/>
              <a:t>i</a:t>
            </a:r>
            <a:r>
              <a:rPr kumimoji="1" lang="en-US" altLang="ja-JP" sz="2000" dirty="0"/>
              <a:t> and j on the same bond</a:t>
            </a:r>
          </a:p>
          <a:p>
            <a:pPr algn="ctr"/>
            <a:r>
              <a:rPr kumimoji="1" lang="en-US" altLang="ja-JP" sz="2000" dirty="0"/>
              <a:t>for all eigenstates |</a:t>
            </a:r>
            <a:r>
              <a:rPr kumimoji="1" lang="en-US" altLang="ja-JP" sz="2000" dirty="0" err="1"/>
              <a:t>ψ</a:t>
            </a:r>
            <a:r>
              <a:rPr kumimoji="1" lang="en-US" altLang="ja-JP" sz="2000" dirty="0"/>
              <a:t>&gt;</a:t>
            </a:r>
          </a:p>
          <a:p>
            <a:pPr algn="ctr"/>
            <a:endParaRPr kumimoji="1" lang="en-US" altLang="ja-JP" sz="800" dirty="0"/>
          </a:p>
          <a:p>
            <a:pPr algn="ctr"/>
            <a:r>
              <a:rPr kumimoji="1" lang="en-US" altLang="ja-JP" sz="2000" dirty="0">
                <a:solidFill>
                  <a:srgbClr val="FF0000"/>
                </a:solidFill>
              </a:rPr>
              <a:t>Short-range QSL for any eigenstates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A604B89-2B46-7123-C410-564DB5110D6D}"/>
              </a:ext>
            </a:extLst>
          </p:cNvPr>
          <p:cNvSpPr txBox="1"/>
          <p:nvPr/>
        </p:nvSpPr>
        <p:spPr>
          <a:xfrm>
            <a:off x="3289060" y="6236079"/>
            <a:ext cx="33443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 [G. Baskaran et al., PRL.98.247201 (’07)]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1387516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Relation to superconductivity</a:t>
            </a:r>
          </a:p>
          <a:p>
            <a:endParaRPr lang="en-US" altLang="ja-JP" dirty="0"/>
          </a:p>
          <a:p>
            <a:r>
              <a:rPr kumimoji="1" lang="en-US" altLang="ja-JP" sz="2400" dirty="0"/>
              <a:t>Solution by Jordan-Wigner transformation on a torus</a:t>
            </a:r>
            <a:endParaRPr lang="en-US" altLang="ja-JP" sz="2400" dirty="0"/>
          </a:p>
          <a:p>
            <a:r>
              <a:rPr lang="en-US" altLang="ja-JP" sz="2400" dirty="0">
                <a:solidFill>
                  <a:srgbClr val="FF0000"/>
                </a:solidFill>
              </a:rPr>
              <a:t>p</a:t>
            </a:r>
            <a:r>
              <a:rPr kumimoji="1" lang="en-US" altLang="ja-JP" sz="2400" dirty="0">
                <a:solidFill>
                  <a:srgbClr val="FF0000"/>
                </a:solidFill>
              </a:rPr>
              <a:t>-wave</a:t>
            </a:r>
            <a:r>
              <a:rPr kumimoji="1" lang="en-US" altLang="ja-JP" sz="2400" dirty="0"/>
              <a:t> superconductor (but with projection)</a:t>
            </a:r>
          </a:p>
          <a:p>
            <a:pPr marL="0" indent="0">
              <a:buNone/>
            </a:pPr>
            <a:endParaRPr kumimoji="1" lang="en-US" altLang="ja-JP" sz="2400" dirty="0"/>
          </a:p>
          <a:p>
            <a:endParaRPr lang="en-US" altLang="ja-JP" sz="2400" dirty="0"/>
          </a:p>
          <a:p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r>
              <a:rPr lang="en-US" altLang="ja-JP" sz="2400" dirty="0"/>
              <a:t>This is also the case for SU(2) slave fermion formalism </a:t>
            </a:r>
            <a:r>
              <a:rPr lang="en-US" altLang="ja-JP" sz="1800" dirty="0"/>
              <a:t>(although SU(2) slave fermion formalism is an approximation)</a:t>
            </a:r>
            <a:endParaRPr kumimoji="1" lang="ja-JP" altLang="en-US" sz="1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A4ED48E-261A-B90A-8DA1-9A2F18EA4DD2}"/>
              </a:ext>
            </a:extLst>
          </p:cNvPr>
          <p:cNvSpPr txBox="1"/>
          <p:nvPr/>
        </p:nvSpPr>
        <p:spPr>
          <a:xfrm>
            <a:off x="344488" y="1412776"/>
            <a:ext cx="9640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[F. J. Burnell and C. Nayak, PRB.84.125125(‘11); S. Mandal et al., JPhysA:MathTheor.45.335304(’12)]</a:t>
            </a:r>
          </a:p>
        </p:txBody>
      </p:sp>
      <p:pic>
        <p:nvPicPr>
          <p:cNvPr id="7" name="図 6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F813D22C-9D41-570A-EB13-30B4CE5C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5" y="3038464"/>
            <a:ext cx="5973561" cy="101135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F0CA75B-1432-7E5C-5C90-AFB7A8DFC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46" y="2886004"/>
            <a:ext cx="3509646" cy="377317"/>
          </a:xfrm>
          <a:prstGeom prst="rect">
            <a:avLst/>
          </a:prstGeom>
        </p:spPr>
      </p:pic>
      <p:pic>
        <p:nvPicPr>
          <p:cNvPr id="11" name="図 10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6BCD6D4D-FDDF-4893-73AC-5FBDB39D5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619" y="3238190"/>
            <a:ext cx="2928698" cy="359349"/>
          </a:xfrm>
          <a:prstGeom prst="rect">
            <a:avLst/>
          </a:prstGeom>
        </p:spPr>
      </p:pic>
      <p:pic>
        <p:nvPicPr>
          <p:cNvPr id="13" name="図 12" descr="テキスト&#10;&#10;自動的に生成された説明">
            <a:extLst>
              <a:ext uri="{FF2B5EF4-FFF2-40B4-BE49-F238E27FC236}">
                <a16:creationId xmlns:a16="http://schemas.microsoft.com/office/drawing/2014/main" id="{FB1B1411-667A-3AA4-BA3B-65FF552C0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077" y="4312302"/>
            <a:ext cx="3665364" cy="724145"/>
          </a:xfrm>
          <a:prstGeom prst="rect">
            <a:avLst/>
          </a:prstGeom>
        </p:spPr>
      </p:pic>
      <p:pic>
        <p:nvPicPr>
          <p:cNvPr id="15" name="図 14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4F712182-4EBE-9EB9-FE2D-A60182738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6369" y="3749911"/>
            <a:ext cx="1808726" cy="341382"/>
          </a:xfrm>
          <a:prstGeom prst="rect">
            <a:avLst/>
          </a:prstGeom>
        </p:spPr>
      </p:pic>
      <p:pic>
        <p:nvPicPr>
          <p:cNvPr id="17" name="図 1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F57E77CE-1DAC-2DA4-C6DA-E9F78C683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163" y="3594679"/>
            <a:ext cx="1730866" cy="604905"/>
          </a:xfrm>
          <a:prstGeom prst="rect">
            <a:avLst/>
          </a:prstGeom>
        </p:spPr>
      </p:pic>
      <p:pic>
        <p:nvPicPr>
          <p:cNvPr id="19" name="図 18" descr="ダイアグラム&#10;&#10;自動的に生成された説明">
            <a:extLst>
              <a:ext uri="{FF2B5EF4-FFF2-40B4-BE49-F238E27FC236}">
                <a16:creationId xmlns:a16="http://schemas.microsoft.com/office/drawing/2014/main" id="{8C5CF791-8D13-7AF6-8D03-175D5646EE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85" y="4099786"/>
            <a:ext cx="5494080" cy="943224"/>
          </a:xfrm>
          <a:prstGeom prst="rect">
            <a:avLst/>
          </a:prstGeom>
        </p:spPr>
      </p:pic>
      <p:pic>
        <p:nvPicPr>
          <p:cNvPr id="21" name="図 20" descr="ダイアグラム, 概略図&#10;&#10;自動的に生成された説明">
            <a:extLst>
              <a:ext uri="{FF2B5EF4-FFF2-40B4-BE49-F238E27FC236}">
                <a16:creationId xmlns:a16="http://schemas.microsoft.com/office/drawing/2014/main" id="{CFBDA92E-8D9F-5EAA-FBD0-55C9C35DF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8059" y="5982441"/>
            <a:ext cx="1736856" cy="473144"/>
          </a:xfrm>
          <a:prstGeom prst="rect">
            <a:avLst/>
          </a:prstGeom>
        </p:spPr>
      </p:pic>
      <p:pic>
        <p:nvPicPr>
          <p:cNvPr id="24" name="図 23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2BA16775-50B1-2442-8274-5C2D818EBD4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57436"/>
          <a:stretch/>
        </p:blipFill>
        <p:spPr>
          <a:xfrm>
            <a:off x="3404828" y="6036203"/>
            <a:ext cx="2587316" cy="349244"/>
          </a:xfrm>
          <a:prstGeom prst="rect">
            <a:avLst/>
          </a:prstGeom>
        </p:spPr>
      </p:pic>
      <p:pic>
        <p:nvPicPr>
          <p:cNvPr id="25" name="図 2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6792A5A0-EAEC-100C-EFA9-955925D5739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50000"/>
          <a:stretch/>
        </p:blipFill>
        <p:spPr>
          <a:xfrm>
            <a:off x="5601072" y="5981603"/>
            <a:ext cx="2587316" cy="410258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D9D4392-DA18-FDB3-6F4B-219590F2B4CD}"/>
              </a:ext>
            </a:extLst>
          </p:cNvPr>
          <p:cNvSpPr/>
          <p:nvPr/>
        </p:nvSpPr>
        <p:spPr>
          <a:xfrm>
            <a:off x="5981361" y="3231776"/>
            <a:ext cx="3201383" cy="362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087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Relation to superconductivity</a:t>
            </a:r>
          </a:p>
          <a:p>
            <a:endParaRPr lang="en-US" altLang="ja-JP" dirty="0"/>
          </a:p>
          <a:p>
            <a:r>
              <a:rPr kumimoji="1" lang="en-US" altLang="ja-JP" sz="2400" dirty="0"/>
              <a:t>Solution by Jordan-Wigner transformation on a torus</a:t>
            </a:r>
            <a:endParaRPr lang="en-US" altLang="ja-JP" sz="2400" dirty="0"/>
          </a:p>
          <a:p>
            <a:r>
              <a:rPr lang="en-US" altLang="ja-JP" sz="2400" dirty="0">
                <a:solidFill>
                  <a:srgbClr val="FF0000"/>
                </a:solidFill>
              </a:rPr>
              <a:t>p</a:t>
            </a:r>
            <a:r>
              <a:rPr kumimoji="1" lang="en-US" altLang="ja-JP" sz="2400" dirty="0">
                <a:solidFill>
                  <a:srgbClr val="FF0000"/>
                </a:solidFill>
              </a:rPr>
              <a:t>-wave</a:t>
            </a:r>
            <a:r>
              <a:rPr kumimoji="1" lang="en-US" altLang="ja-JP" sz="2400" dirty="0"/>
              <a:t> superconductor (but with projection)</a:t>
            </a:r>
          </a:p>
          <a:p>
            <a:pPr marL="0" indent="0">
              <a:buNone/>
            </a:pPr>
            <a:endParaRPr kumimoji="1" lang="en-US" altLang="ja-JP" sz="2400" dirty="0"/>
          </a:p>
          <a:p>
            <a:endParaRPr lang="en-US" altLang="ja-JP" sz="2400" dirty="0"/>
          </a:p>
          <a:p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r>
              <a:rPr lang="en-US" altLang="ja-JP" sz="2400" dirty="0"/>
              <a:t>This is also the case for SU(2) slave fermion formalism </a:t>
            </a:r>
            <a:r>
              <a:rPr lang="en-US" altLang="ja-JP" sz="1800" dirty="0"/>
              <a:t>(although SU(2) slave fermion formalism is an approximation)</a:t>
            </a:r>
            <a:endParaRPr kumimoji="1" lang="ja-JP" altLang="en-US" sz="1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A4ED48E-261A-B90A-8DA1-9A2F18EA4DD2}"/>
              </a:ext>
            </a:extLst>
          </p:cNvPr>
          <p:cNvSpPr txBox="1"/>
          <p:nvPr/>
        </p:nvSpPr>
        <p:spPr>
          <a:xfrm>
            <a:off x="344488" y="1412776"/>
            <a:ext cx="9640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[F. J. Burnell and C. Nayak, PRB.84.125125(‘11); S. Mandal et al., JPhysA:MathTheor.45.335304(’12)]</a:t>
            </a:r>
          </a:p>
        </p:txBody>
      </p:sp>
      <p:pic>
        <p:nvPicPr>
          <p:cNvPr id="7" name="図 6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F813D22C-9D41-570A-EB13-30B4CE5C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5" y="3038464"/>
            <a:ext cx="5973561" cy="101135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F0CA75B-1432-7E5C-5C90-AFB7A8DFC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46" y="2886004"/>
            <a:ext cx="3509646" cy="377317"/>
          </a:xfrm>
          <a:prstGeom prst="rect">
            <a:avLst/>
          </a:prstGeom>
        </p:spPr>
      </p:pic>
      <p:pic>
        <p:nvPicPr>
          <p:cNvPr id="11" name="図 10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6BCD6D4D-FDDF-4893-73AC-5FBDB39D5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619" y="3238190"/>
            <a:ext cx="2928698" cy="359349"/>
          </a:xfrm>
          <a:prstGeom prst="rect">
            <a:avLst/>
          </a:prstGeom>
        </p:spPr>
      </p:pic>
      <p:pic>
        <p:nvPicPr>
          <p:cNvPr id="13" name="図 12" descr="テキスト&#10;&#10;自動的に生成された説明">
            <a:extLst>
              <a:ext uri="{FF2B5EF4-FFF2-40B4-BE49-F238E27FC236}">
                <a16:creationId xmlns:a16="http://schemas.microsoft.com/office/drawing/2014/main" id="{FB1B1411-667A-3AA4-BA3B-65FF552C0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077" y="4312302"/>
            <a:ext cx="3665364" cy="724145"/>
          </a:xfrm>
          <a:prstGeom prst="rect">
            <a:avLst/>
          </a:prstGeom>
        </p:spPr>
      </p:pic>
      <p:pic>
        <p:nvPicPr>
          <p:cNvPr id="15" name="図 14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4F712182-4EBE-9EB9-FE2D-A60182738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6369" y="3749911"/>
            <a:ext cx="1808726" cy="341382"/>
          </a:xfrm>
          <a:prstGeom prst="rect">
            <a:avLst/>
          </a:prstGeom>
        </p:spPr>
      </p:pic>
      <p:pic>
        <p:nvPicPr>
          <p:cNvPr id="17" name="図 1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F57E77CE-1DAC-2DA4-C6DA-E9F78C683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163" y="3594679"/>
            <a:ext cx="1730866" cy="604905"/>
          </a:xfrm>
          <a:prstGeom prst="rect">
            <a:avLst/>
          </a:prstGeom>
        </p:spPr>
      </p:pic>
      <p:pic>
        <p:nvPicPr>
          <p:cNvPr id="19" name="図 18" descr="ダイアグラム&#10;&#10;自動的に生成された説明">
            <a:extLst>
              <a:ext uri="{FF2B5EF4-FFF2-40B4-BE49-F238E27FC236}">
                <a16:creationId xmlns:a16="http://schemas.microsoft.com/office/drawing/2014/main" id="{8C5CF791-8D13-7AF6-8D03-175D5646EE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85" y="4099786"/>
            <a:ext cx="5494080" cy="943224"/>
          </a:xfrm>
          <a:prstGeom prst="rect">
            <a:avLst/>
          </a:prstGeom>
        </p:spPr>
      </p:pic>
      <p:pic>
        <p:nvPicPr>
          <p:cNvPr id="21" name="図 20" descr="ダイアグラム, 概略図&#10;&#10;自動的に生成された説明">
            <a:extLst>
              <a:ext uri="{FF2B5EF4-FFF2-40B4-BE49-F238E27FC236}">
                <a16:creationId xmlns:a16="http://schemas.microsoft.com/office/drawing/2014/main" id="{CFBDA92E-8D9F-5EAA-FBD0-55C9C35DF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8059" y="5982441"/>
            <a:ext cx="1736856" cy="473144"/>
          </a:xfrm>
          <a:prstGeom prst="rect">
            <a:avLst/>
          </a:prstGeom>
        </p:spPr>
      </p:pic>
      <p:pic>
        <p:nvPicPr>
          <p:cNvPr id="24" name="図 23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2BA16775-50B1-2442-8274-5C2D818EBD4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57436"/>
          <a:stretch/>
        </p:blipFill>
        <p:spPr>
          <a:xfrm>
            <a:off x="3404828" y="6036203"/>
            <a:ext cx="2587316" cy="349244"/>
          </a:xfrm>
          <a:prstGeom prst="rect">
            <a:avLst/>
          </a:prstGeom>
        </p:spPr>
      </p:pic>
      <p:pic>
        <p:nvPicPr>
          <p:cNvPr id="25" name="図 2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6792A5A0-EAEC-100C-EFA9-955925D5739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50000"/>
          <a:stretch/>
        </p:blipFill>
        <p:spPr>
          <a:xfrm>
            <a:off x="5601072" y="5981603"/>
            <a:ext cx="2587316" cy="410258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D9D4392-DA18-FDB3-6F4B-219590F2B4CD}"/>
              </a:ext>
            </a:extLst>
          </p:cNvPr>
          <p:cNvSpPr/>
          <p:nvPr/>
        </p:nvSpPr>
        <p:spPr>
          <a:xfrm>
            <a:off x="5981361" y="3231776"/>
            <a:ext cx="3201383" cy="362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 descr="ダイアグラム, 概略図&#10;&#10;自動的に生成された説明">
            <a:extLst>
              <a:ext uri="{FF2B5EF4-FFF2-40B4-BE49-F238E27FC236}">
                <a16:creationId xmlns:a16="http://schemas.microsoft.com/office/drawing/2014/main" id="{9B219E44-AEAD-5391-44F3-B413CCEED8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56" y="2852936"/>
            <a:ext cx="5884856" cy="235786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B69C40-81BC-8B45-83DF-68831DC24FDE}"/>
              </a:ext>
            </a:extLst>
          </p:cNvPr>
          <p:cNvSpPr txBox="1"/>
          <p:nvPr/>
        </p:nvSpPr>
        <p:spPr>
          <a:xfrm>
            <a:off x="1155876" y="4912620"/>
            <a:ext cx="3807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sz="800" dirty="0"/>
              <a:t>Taken from https://</a:t>
            </a:r>
            <a:r>
              <a:rPr kumimoji="1" lang="en" altLang="ja-JP" sz="800" dirty="0" err="1"/>
              <a:t>zvine-ap.eng.hokudai.ac.jp</a:t>
            </a:r>
            <a:r>
              <a:rPr kumimoji="1" lang="en" altLang="ja-JP" sz="800" dirty="0"/>
              <a:t>/~</a:t>
            </a:r>
            <a:r>
              <a:rPr kumimoji="1" lang="en" altLang="ja-JP" sz="800" dirty="0" err="1"/>
              <a:t>asano</a:t>
            </a:r>
            <a:r>
              <a:rPr kumimoji="1" lang="en" altLang="ja-JP" sz="800" dirty="0"/>
              <a:t>/</a:t>
            </a:r>
            <a:r>
              <a:rPr kumimoji="1" lang="en" altLang="ja-JP" sz="800" dirty="0" err="1"/>
              <a:t>research.html</a:t>
            </a:r>
            <a:endParaRPr kumimoji="1" lang="ja-JP" altLang="en-US" sz="8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1EE336D-68EB-4512-48A9-4880F9690E3C}"/>
              </a:ext>
            </a:extLst>
          </p:cNvPr>
          <p:cNvSpPr txBox="1"/>
          <p:nvPr/>
        </p:nvSpPr>
        <p:spPr>
          <a:xfrm>
            <a:off x="3287721" y="4554704"/>
            <a:ext cx="2659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sz="1100" dirty="0">
                <a:solidFill>
                  <a:srgbClr val="FF0000"/>
                </a:solidFill>
              </a:rPr>
              <a:t>+exp(+</a:t>
            </a:r>
            <a:r>
              <a:rPr kumimoji="1" lang="en" altLang="ja-JP" sz="1100" dirty="0" err="1">
                <a:solidFill>
                  <a:srgbClr val="FF0000"/>
                </a:solidFill>
              </a:rPr>
              <a:t>ikx</a:t>
            </a:r>
            <a:r>
              <a:rPr kumimoji="1" lang="en" altLang="ja-JP" sz="1100" dirty="0">
                <a:solidFill>
                  <a:srgbClr val="FF0000"/>
                </a:solidFill>
              </a:rPr>
              <a:t>)-exp(-</a:t>
            </a:r>
            <a:r>
              <a:rPr kumimoji="1" lang="en" altLang="ja-JP" sz="1100" dirty="0" err="1">
                <a:solidFill>
                  <a:srgbClr val="FF0000"/>
                </a:solidFill>
              </a:rPr>
              <a:t>ikx</a:t>
            </a:r>
            <a:r>
              <a:rPr kumimoji="1" lang="en" altLang="ja-JP" sz="1100" dirty="0">
                <a:solidFill>
                  <a:srgbClr val="FF0000"/>
                </a:solidFill>
              </a:rPr>
              <a:t>) = 2 </a:t>
            </a:r>
            <a:r>
              <a:rPr kumimoji="1" lang="en" altLang="ja-JP" sz="1100" dirty="0" err="1">
                <a:solidFill>
                  <a:srgbClr val="FF0000"/>
                </a:solidFill>
              </a:rPr>
              <a:t>i</a:t>
            </a:r>
            <a:r>
              <a:rPr kumimoji="1" lang="en" altLang="ja-JP" sz="1100" dirty="0">
                <a:solidFill>
                  <a:srgbClr val="FF0000"/>
                </a:solidFill>
              </a:rPr>
              <a:t> sin(</a:t>
            </a:r>
            <a:r>
              <a:rPr kumimoji="1" lang="en" altLang="ja-JP" sz="1100" dirty="0" err="1">
                <a:solidFill>
                  <a:srgbClr val="FF0000"/>
                </a:solidFill>
              </a:rPr>
              <a:t>kx</a:t>
            </a:r>
            <a:r>
              <a:rPr kumimoji="1" lang="en" altLang="ja-JP" sz="1100" dirty="0">
                <a:solidFill>
                  <a:srgbClr val="FF0000"/>
                </a:solidFill>
              </a:rPr>
              <a:t>)</a:t>
            </a:r>
            <a:endParaRPr kumimoji="1" lang="ja-JP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192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Relation to Toric code model </a:t>
            </a:r>
            <a:endParaRPr kumimoji="1" lang="ja-JP" altLang="en-US"/>
          </a:p>
        </p:txBody>
      </p:sp>
      <p:pic>
        <p:nvPicPr>
          <p:cNvPr id="6" name="図 5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16CA57F9-C143-0740-B848-F19931562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432513"/>
            <a:ext cx="7772400" cy="968364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A7802C4C-B5E2-7477-6ED5-899867249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21" y="2060848"/>
            <a:ext cx="7772400" cy="3497235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795B6261-2E30-6B95-AD2D-4FD5A650A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71" y="5473037"/>
            <a:ext cx="7772400" cy="106180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6D55566-F40A-D756-AF84-C4F219D91A8B}"/>
              </a:ext>
            </a:extLst>
          </p:cNvPr>
          <p:cNvSpPr txBox="1"/>
          <p:nvPr/>
        </p:nvSpPr>
        <p:spPr>
          <a:xfrm>
            <a:off x="2986415" y="2070202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Consider large </a:t>
            </a:r>
            <a:r>
              <a:rPr kumimoji="1" lang="en-US" altLang="ja-JP" dirty="0" err="1">
                <a:solidFill>
                  <a:srgbClr val="FF0000"/>
                </a:solidFill>
              </a:rPr>
              <a:t>J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z</a:t>
            </a:r>
            <a:r>
              <a:rPr kumimoji="1" lang="en-US" altLang="ja-JP" dirty="0">
                <a:solidFill>
                  <a:srgbClr val="FF0000"/>
                </a:solidFill>
              </a:rPr>
              <a:t> limit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197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Relation to Toric code model </a:t>
            </a:r>
            <a:endParaRPr kumimoji="1" lang="ja-JP" altLang="en-US"/>
          </a:p>
        </p:txBody>
      </p:sp>
      <p:pic>
        <p:nvPicPr>
          <p:cNvPr id="6" name="図 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E688EF27-80BC-DB6C-2ACF-D155D4B1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2" y="1447711"/>
            <a:ext cx="4732095" cy="1210720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029BA0F3-30ED-0AE5-3FAB-245DADF17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734" y="1670307"/>
            <a:ext cx="3039828" cy="563616"/>
          </a:xfrm>
          <a:prstGeom prst="rect">
            <a:avLst/>
          </a:prstGeom>
        </p:spPr>
      </p:pic>
      <p:pic>
        <p:nvPicPr>
          <p:cNvPr id="10" name="図 9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9EDFC2B-3EB3-2CC3-6545-8CFFDEB5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632" y="2903034"/>
            <a:ext cx="3531325" cy="741990"/>
          </a:xfrm>
          <a:prstGeom prst="rect">
            <a:avLst/>
          </a:prstGeom>
        </p:spPr>
      </p:pic>
      <p:pic>
        <p:nvPicPr>
          <p:cNvPr id="12" name="図 11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276554B8-EC67-DFEE-8168-8DA8304027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6296"/>
          <a:stretch/>
        </p:blipFill>
        <p:spPr>
          <a:xfrm>
            <a:off x="380492" y="3411182"/>
            <a:ext cx="2231470" cy="1308544"/>
          </a:xfrm>
          <a:prstGeom prst="rect">
            <a:avLst/>
          </a:prstGeom>
        </p:spPr>
      </p:pic>
      <p:pic>
        <p:nvPicPr>
          <p:cNvPr id="18" name="図 17" descr="グラフ, 散布図&#10;&#10;自動的に生成された説明">
            <a:extLst>
              <a:ext uri="{FF2B5EF4-FFF2-40B4-BE49-F238E27FC236}">
                <a16:creationId xmlns:a16="http://schemas.microsoft.com/office/drawing/2014/main" id="{0B880C39-9E31-B119-A853-4AA6D7FC1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778" y="3370059"/>
            <a:ext cx="3244617" cy="3031356"/>
          </a:xfrm>
          <a:prstGeom prst="rect">
            <a:avLst/>
          </a:prstGeom>
        </p:spPr>
      </p:pic>
      <p:pic>
        <p:nvPicPr>
          <p:cNvPr id="19" name="図 18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70C65232-3133-F826-6F8E-C9137393DD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121"/>
          <a:stretch/>
        </p:blipFill>
        <p:spPr>
          <a:xfrm>
            <a:off x="1064568" y="4231465"/>
            <a:ext cx="4361623" cy="1308544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15EAC34-AFA6-0679-1A05-5CCED66294B3}"/>
              </a:ext>
            </a:extLst>
          </p:cNvPr>
          <p:cNvSpPr txBox="1"/>
          <p:nvPr/>
        </p:nvSpPr>
        <p:spPr>
          <a:xfrm>
            <a:off x="1748644" y="2688600"/>
            <a:ext cx="281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Unitary transformation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0D5370FE-DCA5-6279-9817-2BB92BA7E1C5}"/>
              </a:ext>
            </a:extLst>
          </p:cNvPr>
          <p:cNvCxnSpPr/>
          <p:nvPr/>
        </p:nvCxnSpPr>
        <p:spPr>
          <a:xfrm>
            <a:off x="1208584" y="2276872"/>
            <a:ext cx="0" cy="15084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27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Relation to Toric code model </a:t>
            </a:r>
            <a:endParaRPr kumimoji="1" lang="ja-JP" altLang="en-US"/>
          </a:p>
        </p:txBody>
      </p:sp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CDD23A62-8D2E-DDF3-B63C-BA9E4B483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2" y="1484201"/>
            <a:ext cx="5292588" cy="1920564"/>
          </a:xfrm>
          <a:prstGeom prst="rect">
            <a:avLst/>
          </a:prstGeom>
        </p:spPr>
      </p:pic>
      <p:pic>
        <p:nvPicPr>
          <p:cNvPr id="7" name="図 6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FF4D6050-5F10-A561-24B3-5BBA20678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59" y="3470940"/>
            <a:ext cx="5652630" cy="321655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9F933DA-5A7E-9284-9512-15E108A75660}"/>
              </a:ext>
            </a:extLst>
          </p:cNvPr>
          <p:cNvSpPr txBox="1"/>
          <p:nvPr/>
        </p:nvSpPr>
        <p:spPr>
          <a:xfrm>
            <a:off x="67205" y="3591093"/>
            <a:ext cx="31022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1997: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Toric code model</a:t>
            </a:r>
          </a:p>
          <a:p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>
                <a:solidFill>
                  <a:srgbClr val="FF0000"/>
                </a:solidFill>
              </a:rPr>
              <a:t>	</a:t>
            </a:r>
            <a:r>
              <a:rPr kumimoji="1" lang="ja-JP" altLang="en-US">
                <a:solidFill>
                  <a:srgbClr val="FF0000"/>
                </a:solidFill>
              </a:rPr>
              <a:t>↓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>
                <a:solidFill>
                  <a:srgbClr val="FF0000"/>
                </a:solidFill>
              </a:rPr>
              <a:t>2005:</a:t>
            </a:r>
          </a:p>
          <a:p>
            <a:r>
              <a:rPr kumimoji="1" lang="en-US" altLang="ja-JP" dirty="0" err="1">
                <a:solidFill>
                  <a:srgbClr val="FF0000"/>
                </a:solidFill>
              </a:rPr>
              <a:t>Kitaev</a:t>
            </a:r>
            <a:r>
              <a:rPr kumimoji="1" lang="en-US" altLang="ja-JP" dirty="0">
                <a:solidFill>
                  <a:srgbClr val="FF0000"/>
                </a:solidFill>
              </a:rPr>
              <a:t> honeycomb model</a:t>
            </a:r>
          </a:p>
          <a:p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sz="1200" dirty="0">
                <a:solidFill>
                  <a:srgbClr val="FF0000"/>
                </a:solidFill>
              </a:rPr>
              <a:t>(Toric code model and RVB states are mentioned in introduction)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7570FA3-7642-6CE3-9226-D68D2FB49A65}"/>
              </a:ext>
            </a:extLst>
          </p:cNvPr>
          <p:cNvSpPr txBox="1"/>
          <p:nvPr/>
        </p:nvSpPr>
        <p:spPr>
          <a:xfrm>
            <a:off x="5987536" y="1340768"/>
            <a:ext cx="3537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Original motivation seems to be quantum computation</a:t>
            </a:r>
          </a:p>
          <a:p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>
                <a:solidFill>
                  <a:srgbClr val="FF0000"/>
                </a:solidFill>
              </a:rPr>
              <a:t>Strongly influences the field of condensed matter physics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875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967D2F-3ED0-6F59-466D-08616A294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A579DB4-9930-14DB-F9EF-753E1EA3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is unconventional about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638290F-8279-67AD-F868-AE43F7C9C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It is often the case that</a:t>
            </a:r>
          </a:p>
          <a:p>
            <a:pPr lvl="1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Gapped</a:t>
            </a:r>
            <a:r>
              <a:rPr kumimoji="1" lang="en-US" altLang="ja-JP" dirty="0"/>
              <a:t> QSL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  <a:sym typeface="Wingdings" pitchFamily="2" charset="2"/>
              </a:rPr>
              <a:t>Short-range</a:t>
            </a:r>
            <a:r>
              <a:rPr kumimoji="1" lang="en-US" altLang="ja-JP" dirty="0">
                <a:sym typeface="Wingdings" pitchFamily="2" charset="2"/>
              </a:rPr>
              <a:t> magnetic order</a:t>
            </a:r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                         &lt;S</a:t>
            </a:r>
            <a:r>
              <a:rPr lang="en-US" altLang="ja-JP" baseline="-25000" dirty="0">
                <a:sym typeface="Wingdings" pitchFamily="2" charset="2"/>
              </a:rPr>
              <a:t>0</a:t>
            </a:r>
            <a:r>
              <a:rPr lang="en-US" altLang="ja-JP" dirty="0">
                <a:sym typeface="Wingdings" pitchFamily="2" charset="2"/>
              </a:rPr>
              <a:t>.S</a:t>
            </a:r>
            <a:r>
              <a:rPr lang="en-US" altLang="ja-JP" baseline="-25000" dirty="0">
                <a:sym typeface="Wingdings" pitchFamily="2" charset="2"/>
              </a:rPr>
              <a:t>r</a:t>
            </a:r>
            <a:r>
              <a:rPr lang="en-US" altLang="ja-JP" dirty="0">
                <a:sym typeface="Wingdings" pitchFamily="2" charset="2"/>
              </a:rPr>
              <a:t>&gt;~exp(-r/</a:t>
            </a:r>
            <a:r>
              <a:rPr lang="en-US" altLang="ja-JP" dirty="0" err="1">
                <a:sym typeface="Wingdings" pitchFamily="2" charset="2"/>
              </a:rPr>
              <a:t>ξ</a:t>
            </a:r>
            <a:r>
              <a:rPr lang="en-US" altLang="ja-JP" dirty="0">
                <a:sym typeface="Wingdings" pitchFamily="2" charset="2"/>
              </a:rPr>
              <a:t>)</a:t>
            </a:r>
            <a:endParaRPr kumimoji="1" lang="en-US" altLang="ja-JP" dirty="0">
              <a:sym typeface="Wingdings" pitchFamily="2" charset="2"/>
            </a:endParaRPr>
          </a:p>
          <a:p>
            <a:pPr lvl="1"/>
            <a:r>
              <a:rPr kumimoji="1" lang="en-US" altLang="ja-JP" dirty="0">
                <a:solidFill>
                  <a:srgbClr val="FF0000"/>
                </a:solidFill>
              </a:rPr>
              <a:t>Gapless</a:t>
            </a:r>
            <a:r>
              <a:rPr kumimoji="1" lang="en-US" altLang="ja-JP" dirty="0"/>
              <a:t> QSL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kumimoji="1" lang="en-US" altLang="ja-JP" dirty="0">
                <a:solidFill>
                  <a:srgbClr val="FF0000"/>
                </a:solidFill>
                <a:sym typeface="Wingdings" pitchFamily="2" charset="2"/>
              </a:rPr>
              <a:t>Quasi-long-range</a:t>
            </a:r>
            <a:r>
              <a:rPr kumimoji="1" lang="en-US" altLang="ja-JP" dirty="0">
                <a:sym typeface="Wingdings" pitchFamily="2" charset="2"/>
              </a:rPr>
              <a:t> magnetic order</a:t>
            </a:r>
            <a:endParaRPr lang="en-US" altLang="ja-JP" dirty="0">
              <a:sym typeface="Wingdings" pitchFamily="2" charset="2"/>
            </a:endParaRPr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                         &lt;S</a:t>
            </a:r>
            <a:r>
              <a:rPr lang="en-US" altLang="ja-JP" baseline="-25000" dirty="0">
                <a:sym typeface="Wingdings" pitchFamily="2" charset="2"/>
              </a:rPr>
              <a:t>0</a:t>
            </a:r>
            <a:r>
              <a:rPr lang="en-US" altLang="ja-JP" dirty="0">
                <a:sym typeface="Wingdings" pitchFamily="2" charset="2"/>
              </a:rPr>
              <a:t>.S</a:t>
            </a:r>
            <a:r>
              <a:rPr lang="en-US" altLang="ja-JP" baseline="-25000" dirty="0">
                <a:sym typeface="Wingdings" pitchFamily="2" charset="2"/>
              </a:rPr>
              <a:t>r</a:t>
            </a:r>
            <a:r>
              <a:rPr lang="en-US" altLang="ja-JP" dirty="0">
                <a:sym typeface="Wingdings" pitchFamily="2" charset="2"/>
              </a:rPr>
              <a:t>&gt;~r</a:t>
            </a:r>
            <a:r>
              <a:rPr lang="en-US" altLang="ja-JP" baseline="30000" dirty="0">
                <a:sym typeface="Wingdings" pitchFamily="2" charset="2"/>
              </a:rPr>
              <a:t>-</a:t>
            </a:r>
            <a:r>
              <a:rPr lang="en-US" altLang="ja-JP" baseline="30000" dirty="0" err="1">
                <a:sym typeface="Wingdings" pitchFamily="2" charset="2"/>
              </a:rPr>
              <a:t>η</a:t>
            </a:r>
            <a:endParaRPr kumimoji="1" lang="en-US" altLang="ja-JP" dirty="0"/>
          </a:p>
          <a:p>
            <a:r>
              <a:rPr kumimoji="1" lang="en-US" altLang="ja-JP" dirty="0"/>
              <a:t>In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Gapless</a:t>
            </a:r>
            <a:r>
              <a:rPr lang="en-US" altLang="ja-JP" dirty="0"/>
              <a:t> QSL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kumimoji="1" lang="en-US" altLang="ja-JP" dirty="0">
                <a:sym typeface="Wingdings" pitchFamily="2" charset="2"/>
              </a:rPr>
              <a:t> </a:t>
            </a:r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  <a:sym typeface="Wingdings" pitchFamily="2" charset="2"/>
              </a:rPr>
              <a:t>Short-range</a:t>
            </a:r>
            <a:r>
              <a:rPr kumimoji="1" lang="en-US" altLang="ja-JP" dirty="0">
                <a:sym typeface="Wingdings" pitchFamily="2" charset="2"/>
              </a:rPr>
              <a:t> magnetic order</a:t>
            </a:r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                         &lt;S</a:t>
            </a:r>
            <a:r>
              <a:rPr lang="en-US" altLang="ja-JP" baseline="-25000" dirty="0">
                <a:sym typeface="Wingdings" pitchFamily="2" charset="2"/>
              </a:rPr>
              <a:t>0</a:t>
            </a:r>
            <a:r>
              <a:rPr lang="en-US" altLang="ja-JP" dirty="0">
                <a:sym typeface="Wingdings" pitchFamily="2" charset="2"/>
              </a:rPr>
              <a:t>.S</a:t>
            </a:r>
            <a:r>
              <a:rPr lang="en-US" altLang="ja-JP" baseline="-25000" dirty="0">
                <a:sym typeface="Wingdings" pitchFamily="2" charset="2"/>
              </a:rPr>
              <a:t>r</a:t>
            </a:r>
            <a:r>
              <a:rPr lang="en-US" altLang="ja-JP" dirty="0">
                <a:sym typeface="Wingdings" pitchFamily="2" charset="2"/>
              </a:rPr>
              <a:t>&gt;~exp(-r/</a:t>
            </a:r>
            <a:r>
              <a:rPr lang="en-US" altLang="ja-JP" dirty="0" err="1">
                <a:sym typeface="Wingdings" pitchFamily="2" charset="2"/>
              </a:rPr>
              <a:t>ξ</a:t>
            </a:r>
            <a:r>
              <a:rPr lang="en-US" altLang="ja-JP" dirty="0">
                <a:sym typeface="Wingdings" pitchFamily="2" charset="2"/>
              </a:rPr>
              <a:t>)</a:t>
            </a:r>
          </a:p>
          <a:p>
            <a:pPr marL="457200" lvl="1" indent="0">
              <a:buNone/>
            </a:pPr>
            <a:r>
              <a:rPr kumimoji="1" lang="en-US" altLang="ja-JP" sz="2000" dirty="0">
                <a:sym typeface="Wingdings" pitchFamily="2" charset="2"/>
              </a:rPr>
              <a:t>(Because spin rotational symmetry is explicitly broken and total spin is not a good quantum </a:t>
            </a:r>
            <a:r>
              <a:rPr lang="en-US" altLang="ja-JP" sz="2000" dirty="0">
                <a:sym typeface="Wingdings" pitchFamily="2" charset="2"/>
              </a:rPr>
              <a:t>number in </a:t>
            </a:r>
            <a:r>
              <a:rPr lang="en-US" altLang="ja-JP" sz="2000" dirty="0" err="1">
                <a:sym typeface="Wingdings" pitchFamily="2" charset="2"/>
              </a:rPr>
              <a:t>Kitaev</a:t>
            </a:r>
            <a:r>
              <a:rPr lang="en-US" altLang="ja-JP" sz="2000" dirty="0">
                <a:sym typeface="Wingdings" pitchFamily="2" charset="2"/>
              </a:rPr>
              <a:t> model</a:t>
            </a:r>
            <a:r>
              <a:rPr kumimoji="1" lang="en-US" altLang="ja-JP" sz="2000" dirty="0">
                <a:sym typeface="Wingdings" pitchFamily="2" charset="2"/>
              </a:rPr>
              <a:t>)</a:t>
            </a:r>
          </a:p>
          <a:p>
            <a:pPr lvl="1"/>
            <a:r>
              <a:rPr kumimoji="1" lang="en-US" altLang="ja-JP" dirty="0">
                <a:sym typeface="Wingdings" pitchFamily="2" charset="2"/>
              </a:rPr>
              <a:t>In contrast, </a:t>
            </a:r>
            <a:r>
              <a:rPr kumimoji="1" lang="en-US" altLang="ja-JP" dirty="0">
                <a:solidFill>
                  <a:srgbClr val="FF0000"/>
                </a:solidFill>
                <a:sym typeface="Wingdings" pitchFamily="2" charset="2"/>
              </a:rPr>
              <a:t>dimer-dimer </a:t>
            </a:r>
            <a:r>
              <a:rPr kumimoji="1" lang="en-US" altLang="ja-JP" dirty="0">
                <a:sym typeface="Wingdings" pitchFamily="2" charset="2"/>
              </a:rPr>
              <a:t>correlation</a:t>
            </a:r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  </a:t>
            </a:r>
            <a:r>
              <a:rPr kumimoji="1" lang="en-US" altLang="ja-JP" dirty="0">
                <a:sym typeface="Wingdings" pitchFamily="2" charset="2"/>
              </a:rPr>
              <a:t>shows </a:t>
            </a:r>
            <a:r>
              <a:rPr kumimoji="1" lang="en-US" altLang="ja-JP" dirty="0">
                <a:solidFill>
                  <a:srgbClr val="FF0000"/>
                </a:solidFill>
                <a:sym typeface="Wingdings" pitchFamily="2" charset="2"/>
              </a:rPr>
              <a:t>quasi-long-range order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EDF3B4-B288-DB21-C6EA-D3615FEF2A28}"/>
              </a:ext>
            </a:extLst>
          </p:cNvPr>
          <p:cNvSpPr txBox="1"/>
          <p:nvPr/>
        </p:nvSpPr>
        <p:spPr>
          <a:xfrm>
            <a:off x="7774076" y="856824"/>
            <a:ext cx="195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(in my opinion)</a:t>
            </a:r>
            <a:endParaRPr kumimoji="1" lang="ja-JP" altLang="en-US" sz="1400"/>
          </a:p>
        </p:txBody>
      </p:sp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D1E937D7-B900-997B-6280-3A0DFE6A9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212" y="4913809"/>
            <a:ext cx="2196244" cy="175555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ACDFAE-E899-490A-2E26-BA46E628100A}"/>
              </a:ext>
            </a:extLst>
          </p:cNvPr>
          <p:cNvSpPr txBox="1"/>
          <p:nvPr/>
        </p:nvSpPr>
        <p:spPr>
          <a:xfrm>
            <a:off x="956556" y="569725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[S. Yang et al., PRA.78.012304 (’08)]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895316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967D2F-3ED0-6F59-466D-08616A294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A579DB4-9930-14DB-F9EF-753E1EA3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is unconventional about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638290F-8279-67AD-F868-AE43F7C9C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It is often the case that</a:t>
            </a:r>
          </a:p>
          <a:p>
            <a:pPr lvl="1"/>
            <a:r>
              <a:rPr kumimoji="1" lang="en-US" altLang="ja-JP" dirty="0"/>
              <a:t>Only low-energy states exhibit QSL behavior</a:t>
            </a:r>
          </a:p>
          <a:p>
            <a:pPr lvl="1"/>
            <a:r>
              <a:rPr lang="en-US" altLang="ja-JP" dirty="0"/>
              <a:t>At high temperatures, we cannot see QSL behavior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In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All the eigenstates are QSL</a:t>
            </a:r>
          </a:p>
          <a:p>
            <a:pPr lvl="1"/>
            <a:r>
              <a:rPr kumimoji="1" lang="en-US" altLang="ja-JP" dirty="0"/>
              <a:t>QSL behavior (short-</a:t>
            </a:r>
            <a:r>
              <a:rPr lang="en-US" altLang="ja-JP" dirty="0"/>
              <a:t>range spin correlations</a:t>
            </a:r>
            <a:r>
              <a:rPr kumimoji="1" lang="en-US" altLang="ja-JP" dirty="0"/>
              <a:t>) even at high temperatures</a:t>
            </a:r>
          </a:p>
          <a:p>
            <a:pPr marL="457200" lvl="1" indent="0">
              <a:buNone/>
            </a:pPr>
            <a:r>
              <a:rPr lang="en-US" altLang="ja-JP" sz="1800" dirty="0"/>
              <a:t>   [G. Baskaran et al., PRL.98.247201 (’07)]</a:t>
            </a:r>
            <a:endParaRPr kumimoji="1" lang="en-US" altLang="ja-JP" sz="1800" dirty="0"/>
          </a:p>
          <a:p>
            <a:pPr lvl="1"/>
            <a:r>
              <a:rPr kumimoji="1" lang="en-US" altLang="ja-JP" dirty="0"/>
              <a:t>QSL behavior in </a:t>
            </a:r>
            <a:r>
              <a:rPr lang="en-US" altLang="ja-JP" dirty="0"/>
              <a:t>real-time dynamics as well</a:t>
            </a:r>
          </a:p>
          <a:p>
            <a:pPr marL="457200" lvl="1" indent="0">
              <a:buNone/>
            </a:pPr>
            <a:r>
              <a:rPr lang="en-US" altLang="ja-JP" sz="1800" dirty="0"/>
              <a:t>   </a:t>
            </a:r>
            <a:r>
              <a:rPr kumimoji="1" lang="en-US" altLang="ja-JP" sz="1800" dirty="0"/>
              <a:t>[A. </a:t>
            </a:r>
            <a:r>
              <a:rPr kumimoji="1" lang="en-US" altLang="ja-JP" sz="1800" dirty="0" err="1"/>
              <a:t>Lavasani</a:t>
            </a:r>
            <a:r>
              <a:rPr kumimoji="1" lang="en-US" altLang="ja-JP" sz="1800" dirty="0"/>
              <a:t> et al., PRB.108.115135 (’23)]</a:t>
            </a:r>
          </a:p>
          <a:p>
            <a:pPr lvl="1"/>
            <a:r>
              <a:rPr lang="en-US" altLang="ja-JP" dirty="0"/>
              <a:t>It can also be extended to general spin S</a:t>
            </a:r>
          </a:p>
          <a:p>
            <a:pPr marL="457200" lvl="1" indent="0">
              <a:buNone/>
            </a:pPr>
            <a:r>
              <a:rPr lang="en-US" altLang="ja-JP" sz="1800" dirty="0"/>
              <a:t>   </a:t>
            </a:r>
            <a:r>
              <a:rPr kumimoji="1" lang="en-US" altLang="ja-JP" sz="1800" dirty="0"/>
              <a:t>[G. Baskaran et al., PRB.78.115116 (’08)]</a:t>
            </a:r>
            <a:endParaRPr kumimoji="1" lang="ja-JP" altLang="en-US" sz="1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EDF3B4-B288-DB21-C6EA-D3615FEF2A28}"/>
              </a:ext>
            </a:extLst>
          </p:cNvPr>
          <p:cNvSpPr txBox="1"/>
          <p:nvPr/>
        </p:nvSpPr>
        <p:spPr>
          <a:xfrm>
            <a:off x="7774076" y="856824"/>
            <a:ext cx="195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(in my opinion)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2793990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material</a:t>
            </a:r>
            <a:endParaRPr kumimoji="1" lang="ja-JP" altLang="en-US"/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9A665DA7-F479-8102-CEA6-A3E9C232E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80" y="2138985"/>
            <a:ext cx="4817565" cy="390924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B3E2FBA-B2F8-7CAD-DFD2-64F0D409D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08" y="5931273"/>
            <a:ext cx="3962400" cy="5207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8CD8AD3-C4D9-9BE9-D2A6-0E744E4B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008" y="5989750"/>
            <a:ext cx="1816100" cy="520700"/>
          </a:xfrm>
          <a:prstGeom prst="rect">
            <a:avLst/>
          </a:prstGeom>
        </p:spPr>
      </p:pic>
      <p:pic>
        <p:nvPicPr>
          <p:cNvPr id="13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8089BDCE-919F-8DD1-D57B-B1D559FFD0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4020"/>
          <a:stretch/>
        </p:blipFill>
        <p:spPr>
          <a:xfrm>
            <a:off x="4845968" y="993011"/>
            <a:ext cx="5351765" cy="1042649"/>
          </a:xfrm>
          <a:prstGeom prst="rect">
            <a:avLst/>
          </a:prstGeom>
        </p:spPr>
      </p:pic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ADA4DB2F-BC06-0779-48B8-003B46100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b="45699"/>
          <a:stretch/>
        </p:blipFill>
        <p:spPr>
          <a:xfrm>
            <a:off x="820" y="898373"/>
            <a:ext cx="5351765" cy="1231319"/>
          </a:xfr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33E1C6D-1C36-C760-5E78-688856B46C41}"/>
              </a:ext>
            </a:extLst>
          </p:cNvPr>
          <p:cNvSpPr txBox="1"/>
          <p:nvPr/>
        </p:nvSpPr>
        <p:spPr>
          <a:xfrm>
            <a:off x="6841108" y="2829284"/>
            <a:ext cx="2972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Consider Hubbard-type model with spin-orbit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Just as in the case of obtaining Heisenberg model, consider large U limit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5EE85F2-F475-6CF9-3216-2CC43D755570}"/>
              </a:ext>
            </a:extLst>
          </p:cNvPr>
          <p:cNvSpPr txBox="1"/>
          <p:nvPr/>
        </p:nvSpPr>
        <p:spPr>
          <a:xfrm>
            <a:off x="5706982" y="2077107"/>
            <a:ext cx="226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FF0000"/>
                </a:solidFill>
              </a:rPr>
              <a:t>edge-shared octahedra</a:t>
            </a:r>
            <a:endParaRPr kumimoji="1" lang="ja-JP" altLang="en-US" sz="1400">
              <a:solidFill>
                <a:srgbClr val="FF0000"/>
              </a:solidFill>
            </a:endParaRPr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7A86A780-AAA0-DCA3-A273-565F4CCB3F1C}"/>
              </a:ext>
            </a:extLst>
          </p:cNvPr>
          <p:cNvSpPr/>
          <p:nvPr/>
        </p:nvSpPr>
        <p:spPr>
          <a:xfrm>
            <a:off x="5706982" y="2356832"/>
            <a:ext cx="432048" cy="10619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AA942CE-AB83-E022-D241-DCD905747D71}"/>
              </a:ext>
            </a:extLst>
          </p:cNvPr>
          <p:cNvSpPr txBox="1"/>
          <p:nvPr/>
        </p:nvSpPr>
        <p:spPr>
          <a:xfrm>
            <a:off x="7122241" y="5379013"/>
            <a:ext cx="2410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Candidates:</a:t>
            </a:r>
          </a:p>
          <a:p>
            <a:r>
              <a:rPr kumimoji="1" lang="en-US" altLang="ja-JP" dirty="0"/>
              <a:t>Sr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IrO</a:t>
            </a:r>
            <a:r>
              <a:rPr kumimoji="1" lang="en-US" altLang="ja-JP" baseline="-25000" dirty="0"/>
              <a:t>4</a:t>
            </a:r>
            <a:r>
              <a:rPr kumimoji="1" lang="en-US" altLang="ja-JP" dirty="0"/>
              <a:t>, Na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IrO</a:t>
            </a:r>
            <a:r>
              <a:rPr kumimoji="1" lang="en-US" altLang="ja-JP" baseline="-25000" dirty="0"/>
              <a:t>3</a:t>
            </a:r>
            <a:r>
              <a:rPr kumimoji="1" lang="en-US" altLang="ja-JP" dirty="0"/>
              <a:t>, α-RuCl</a:t>
            </a:r>
            <a:r>
              <a:rPr kumimoji="1" lang="en-US" altLang="ja-JP" baseline="-25000" dirty="0"/>
              <a:t>3</a:t>
            </a:r>
            <a:r>
              <a:rPr kumimoji="1" lang="en-US" altLang="ja-JP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172574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material</a:t>
            </a:r>
            <a:endParaRPr kumimoji="1" lang="ja-JP" altLang="en-US"/>
          </a:p>
        </p:txBody>
      </p:sp>
      <p:pic>
        <p:nvPicPr>
          <p:cNvPr id="6" name="コンテンツ プレースホルダー 5" descr="文字が書かれている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00172B30-B500-42AC-C4FA-20FFC9F30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588" y="900809"/>
            <a:ext cx="7164798" cy="2528191"/>
          </a:xfr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FE77748-F8D5-1126-B63C-0A8E9AF5F3B9}"/>
              </a:ext>
            </a:extLst>
          </p:cNvPr>
          <p:cNvGrpSpPr/>
          <p:nvPr/>
        </p:nvGrpSpPr>
        <p:grpSpPr>
          <a:xfrm>
            <a:off x="1244588" y="3428999"/>
            <a:ext cx="7164798" cy="3222954"/>
            <a:chOff x="1244588" y="3428999"/>
            <a:chExt cx="7164798" cy="3222954"/>
          </a:xfrm>
        </p:grpSpPr>
        <p:pic>
          <p:nvPicPr>
            <p:cNvPr id="8" name="図 7" descr="ダイアグラム&#10;&#10;低い精度で自動的に生成された説明">
              <a:extLst>
                <a:ext uri="{FF2B5EF4-FFF2-40B4-BE49-F238E27FC236}">
                  <a16:creationId xmlns:a16="http://schemas.microsoft.com/office/drawing/2014/main" id="{07E07C05-1A87-E467-B8E5-05407892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4588" y="3535351"/>
              <a:ext cx="7164798" cy="311660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8BF88552-7EFB-51AC-FB68-6A117C55C271}"/>
                </a:ext>
              </a:extLst>
            </p:cNvPr>
            <p:cNvSpPr/>
            <p:nvPr/>
          </p:nvSpPr>
          <p:spPr>
            <a:xfrm>
              <a:off x="5133020" y="3428999"/>
              <a:ext cx="1215069" cy="692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FF2C8C-BB0D-59B2-011C-12510829A6C3}"/>
              </a:ext>
            </a:extLst>
          </p:cNvPr>
          <p:cNvSpPr txBox="1"/>
          <p:nvPr/>
        </p:nvSpPr>
        <p:spPr>
          <a:xfrm>
            <a:off x="5529064" y="2630151"/>
            <a:ext cx="410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rgbClr val="FF0000"/>
                </a:solidFill>
              </a:rPr>
              <a:t>Ground state actually shows magnetic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rgbClr val="FF0000"/>
                </a:solidFill>
              </a:rPr>
              <a:t>At low temperatures, it exhibits QSL-like behavior</a:t>
            </a:r>
          </a:p>
        </p:txBody>
      </p:sp>
    </p:spTree>
    <p:extLst>
      <p:ext uri="{BB962C8B-B14F-4D97-AF65-F5344CB8AC3E}">
        <p14:creationId xmlns:p14="http://schemas.microsoft.com/office/powerpoint/2010/main" val="263350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Spin models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en-US" altLang="ja-JP" dirty="0"/>
              <a:t>Heisenberg model</a:t>
            </a:r>
          </a:p>
          <a:p>
            <a:endParaRPr lang="en-US" altLang="ja-JP" dirty="0"/>
          </a:p>
          <a:p>
            <a:r>
              <a:rPr kumimoji="1" lang="en-US" altLang="ja-JP" dirty="0"/>
              <a:t>XXZ model</a:t>
            </a:r>
          </a:p>
          <a:p>
            <a:endParaRPr lang="en-US" altLang="ja-JP" dirty="0"/>
          </a:p>
          <a:p>
            <a:r>
              <a:rPr kumimoji="1" lang="en-US" altLang="ja-JP" dirty="0"/>
              <a:t>XY model (</a:t>
            </a:r>
            <a:r>
              <a:rPr kumimoji="1" lang="en-US" altLang="ja-JP" i="1" dirty="0" err="1"/>
              <a:t>J</a:t>
            </a:r>
            <a:r>
              <a:rPr kumimoji="1" lang="en-US" altLang="ja-JP" baseline="-25000" dirty="0" err="1"/>
              <a:t>ij</a:t>
            </a:r>
            <a:r>
              <a:rPr kumimoji="1" lang="en-US" altLang="ja-JP" baseline="30000" dirty="0" err="1"/>
              <a:t>z</a:t>
            </a:r>
            <a:r>
              <a:rPr kumimoji="1" lang="en-US" altLang="ja-JP" dirty="0"/>
              <a:t>=0)</a:t>
            </a:r>
          </a:p>
          <a:p>
            <a:endParaRPr lang="en-US" altLang="ja-JP" dirty="0"/>
          </a:p>
          <a:p>
            <a:r>
              <a:rPr kumimoji="1" lang="en-US" altLang="ja-JP" dirty="0"/>
              <a:t>Classical </a:t>
            </a:r>
            <a:r>
              <a:rPr kumimoji="1" lang="en-US" altLang="ja-JP" dirty="0" err="1"/>
              <a:t>Ising</a:t>
            </a:r>
            <a:r>
              <a:rPr kumimoji="1" lang="en-US" altLang="ja-JP" dirty="0"/>
              <a:t> model (</a:t>
            </a:r>
            <a:r>
              <a:rPr kumimoji="1" lang="en-US" altLang="ja-JP" i="1" dirty="0" err="1"/>
              <a:t>J</a:t>
            </a:r>
            <a:r>
              <a:rPr kumimoji="1" lang="en-US" altLang="ja-JP" baseline="-25000" dirty="0" err="1"/>
              <a:t>ij</a:t>
            </a:r>
            <a:r>
              <a:rPr kumimoji="1" lang="en-US" altLang="ja-JP" baseline="30000" dirty="0" err="1"/>
              <a:t>xy</a:t>
            </a:r>
            <a:r>
              <a:rPr kumimoji="1" lang="en-US" altLang="ja-JP" dirty="0"/>
              <a:t>=0)</a:t>
            </a:r>
          </a:p>
          <a:p>
            <a:endParaRPr lang="en-US" altLang="ja-JP" dirty="0"/>
          </a:p>
          <a:p>
            <a:r>
              <a:rPr kumimoji="1" lang="en-US" altLang="ja-JP" dirty="0"/>
              <a:t>Transverse-field </a:t>
            </a:r>
            <a:r>
              <a:rPr kumimoji="1" lang="en-US" altLang="ja-JP" dirty="0" err="1"/>
              <a:t>Ising</a:t>
            </a:r>
            <a:r>
              <a:rPr kumimoji="1" lang="en-US" altLang="ja-JP" dirty="0"/>
              <a:t> model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3F41BCE-E2F8-A082-0054-1854A9A9C52F}"/>
                  </a:ext>
                </a:extLst>
              </p:cNvPr>
              <p:cNvSpPr txBox="1"/>
              <p:nvPr/>
            </p:nvSpPr>
            <p:spPr>
              <a:xfrm>
                <a:off x="4376936" y="1304764"/>
                <a:ext cx="4844531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3F41BCE-E2F8-A082-0054-1854A9A9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936" y="1304764"/>
                <a:ext cx="4844531" cy="926920"/>
              </a:xfrm>
              <a:prstGeom prst="rect">
                <a:avLst/>
              </a:prstGeom>
              <a:blipFill>
                <a:blip r:embed="rId2"/>
                <a:stretch>
                  <a:fillRect l="-4178" t="-86486" b="-1378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CF9C092-DFA2-8AA3-D7A5-DD47443ECF62}"/>
                  </a:ext>
                </a:extLst>
              </p:cNvPr>
              <p:cNvSpPr txBox="1"/>
              <p:nvPr/>
            </p:nvSpPr>
            <p:spPr>
              <a:xfrm>
                <a:off x="4360593" y="2310047"/>
                <a:ext cx="4134593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CF9C092-DFA2-8AA3-D7A5-DD47443EC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593" y="2310047"/>
                <a:ext cx="4134593" cy="926920"/>
              </a:xfrm>
              <a:prstGeom prst="rect">
                <a:avLst/>
              </a:prstGeom>
              <a:blipFill>
                <a:blip r:embed="rId3"/>
                <a:stretch>
                  <a:fillRect l="-4893" t="-85135" b="-1378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A413D96-3197-9F9C-64A5-21609A2794FC}"/>
                  </a:ext>
                </a:extLst>
              </p:cNvPr>
              <p:cNvSpPr txBox="1"/>
              <p:nvPr/>
            </p:nvSpPr>
            <p:spPr>
              <a:xfrm>
                <a:off x="4378925" y="3315330"/>
                <a:ext cx="2943562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A413D96-3197-9F9C-64A5-21609A279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925" y="3315330"/>
                <a:ext cx="2943562" cy="926920"/>
              </a:xfrm>
              <a:prstGeom prst="rect">
                <a:avLst/>
              </a:prstGeom>
              <a:blipFill>
                <a:blip r:embed="rId4"/>
                <a:stretch>
                  <a:fillRect l="-6867" t="-86486" b="-1364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DEC127A-F3E7-9CA7-96E1-14819CA35AD1}"/>
                  </a:ext>
                </a:extLst>
              </p:cNvPr>
              <p:cNvSpPr txBox="1"/>
              <p:nvPr/>
            </p:nvSpPr>
            <p:spPr>
              <a:xfrm>
                <a:off x="6141132" y="4460970"/>
                <a:ext cx="1803827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nary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DEC127A-F3E7-9CA7-96E1-14819CA35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132" y="4460970"/>
                <a:ext cx="1803827" cy="926920"/>
              </a:xfrm>
              <a:prstGeom prst="rect">
                <a:avLst/>
              </a:prstGeom>
              <a:blipFill>
                <a:blip r:embed="rId5"/>
                <a:stretch>
                  <a:fillRect l="-13986" t="-86486" b="-1378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A3979C-7A66-BD27-D2C3-DB92DCDB5D4E}"/>
                  </a:ext>
                </a:extLst>
              </p:cNvPr>
              <p:cNvSpPr txBox="1"/>
              <p:nvPr/>
            </p:nvSpPr>
            <p:spPr>
              <a:xfrm>
                <a:off x="6141132" y="5338241"/>
                <a:ext cx="2742994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A3979C-7A66-BD27-D2C3-DB92DCDB5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132" y="5338241"/>
                <a:ext cx="2742994" cy="926920"/>
              </a:xfrm>
              <a:prstGeom prst="rect">
                <a:avLst/>
              </a:prstGeom>
              <a:blipFill>
                <a:blip r:embed="rId6"/>
                <a:stretch>
                  <a:fillRect l="-9217" t="-86486" b="-1378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913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material</a:t>
            </a:r>
            <a:endParaRPr kumimoji="1" lang="ja-JP" altLang="en-US"/>
          </a:p>
        </p:txBody>
      </p:sp>
      <p:pic>
        <p:nvPicPr>
          <p:cNvPr id="9" name="コンテンツ プレースホルダー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05751496-E4FE-80DC-017D-EC41DAA17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8" y="909798"/>
            <a:ext cx="7524836" cy="2375186"/>
          </a:xfrm>
        </p:spPr>
      </p:pic>
      <p:pic>
        <p:nvPicPr>
          <p:cNvPr id="11" name="図 10" descr="グラフ, ダイアグラム&#10;&#10;自動的に生成された説明">
            <a:extLst>
              <a:ext uri="{FF2B5EF4-FFF2-40B4-BE49-F238E27FC236}">
                <a16:creationId xmlns:a16="http://schemas.microsoft.com/office/drawing/2014/main" id="{037F44A4-0C16-CAE1-904A-A5CBCC3F2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74" y="3312158"/>
            <a:ext cx="6072929" cy="2673126"/>
          </a:xfrm>
          <a:prstGeom prst="rect">
            <a:avLst/>
          </a:prstGeom>
        </p:spPr>
      </p:pic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6E03A8CB-EFEA-C41B-9715-60F6F6D67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56" y="2677318"/>
            <a:ext cx="3548844" cy="356161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40D1EE-0CD6-D324-9601-B9EFD48FEBC7}"/>
              </a:ext>
            </a:extLst>
          </p:cNvPr>
          <p:cNvSpPr txBox="1"/>
          <p:nvPr/>
        </p:nvSpPr>
        <p:spPr>
          <a:xfrm>
            <a:off x="7689303" y="1013599"/>
            <a:ext cx="2043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Find QSL under magnetic field</a:t>
            </a:r>
          </a:p>
        </p:txBody>
      </p:sp>
    </p:spTree>
    <p:extLst>
      <p:ext uri="{BB962C8B-B14F-4D97-AF65-F5344CB8AC3E}">
        <p14:creationId xmlns:p14="http://schemas.microsoft.com/office/powerpoint/2010/main" val="47737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material</a:t>
            </a:r>
            <a:endParaRPr kumimoji="1" lang="ja-JP" altLang="en-US"/>
          </a:p>
        </p:txBody>
      </p:sp>
      <p:pic>
        <p:nvPicPr>
          <p:cNvPr id="9" name="コンテンツ プレースホルダー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05751496-E4FE-80DC-017D-EC41DAA17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8" y="909798"/>
            <a:ext cx="7524836" cy="2375186"/>
          </a:xfrm>
        </p:spPr>
      </p:pic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6E03A8CB-EFEA-C41B-9715-60F6F6D67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56" y="2677318"/>
            <a:ext cx="3548844" cy="3561610"/>
          </a:xfrm>
          <a:prstGeom prst="rect">
            <a:avLst/>
          </a:prstGeom>
        </p:spPr>
      </p:pic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84DE1A9A-8E46-B052-6983-08A8A0620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68" y="2491750"/>
            <a:ext cx="6264696" cy="425009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B8DE0-55C3-5247-6E34-D1FDADBC45E0}"/>
              </a:ext>
            </a:extLst>
          </p:cNvPr>
          <p:cNvSpPr txBox="1"/>
          <p:nvPr/>
        </p:nvSpPr>
        <p:spPr>
          <a:xfrm>
            <a:off x="7689303" y="1013599"/>
            <a:ext cx="2043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Find QSL under magnetic field</a:t>
            </a:r>
          </a:p>
        </p:txBody>
      </p:sp>
    </p:spTree>
    <p:extLst>
      <p:ext uri="{BB962C8B-B14F-4D97-AF65-F5344CB8AC3E}">
        <p14:creationId xmlns:p14="http://schemas.microsoft.com/office/powerpoint/2010/main" val="3978055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“material”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EAB51F8-5548-C309-6F57-EBAB5FB6D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400" dirty="0"/>
              <a:t>U</a:t>
            </a:r>
            <a:r>
              <a:rPr kumimoji="1" lang="en-US" altLang="ja-JP" sz="2400" dirty="0"/>
              <a:t>ltracold atoms in optical lattices, Rydberg atom arrays</a:t>
            </a:r>
            <a:endParaRPr kumimoji="1" lang="ja-JP" altLang="en-US" sz="2400"/>
          </a:p>
        </p:txBody>
      </p:sp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4F8F4999-E7D8-8310-E66A-5640F313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18" y="1448780"/>
            <a:ext cx="7772400" cy="1564843"/>
          </a:xfrm>
          <a:prstGeom prst="rect">
            <a:avLst/>
          </a:prstGeom>
        </p:spPr>
      </p:pic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1C3D435D-AE2D-A11C-7DCB-EEFC92670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18" y="3431032"/>
            <a:ext cx="7772400" cy="1366120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5431CEA8-B5BA-3C3F-8AE8-678925CDB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44" y="5195553"/>
            <a:ext cx="7772400" cy="132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13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CAF1865-B917-18F0-E5B6-8D5C536E9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C9FEE6B-D08C-6C77-F7D5-6C6B8B27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</a:t>
            </a:r>
            <a:r>
              <a:rPr kumimoji="1" lang="en-US" altLang="ja-JP"/>
              <a:t>my research)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4B9BB6-9DF3-EA80-631E-A8807421B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How to efficiently represent </a:t>
            </a:r>
            <a:r>
              <a:rPr kumimoji="1" lang="en-US" altLang="ja-JP" dirty="0" err="1">
                <a:solidFill>
                  <a:srgbClr val="FF0000"/>
                </a:solidFill>
              </a:rPr>
              <a:t>Kitaev</a:t>
            </a:r>
            <a:r>
              <a:rPr kumimoji="1" lang="en-US" altLang="ja-JP" dirty="0">
                <a:solidFill>
                  <a:srgbClr val="FF0000"/>
                </a:solidFill>
              </a:rPr>
              <a:t> gapless QSL </a:t>
            </a:r>
            <a:r>
              <a:rPr kumimoji="1" lang="en-US" altLang="ja-JP" dirty="0"/>
              <a:t>using </a:t>
            </a:r>
            <a:r>
              <a:rPr kumimoji="1" lang="en-US" altLang="ja-JP" dirty="0">
                <a:solidFill>
                  <a:srgbClr val="FF0000"/>
                </a:solidFill>
              </a:rPr>
              <a:t>tensor network</a:t>
            </a:r>
            <a:r>
              <a:rPr kumimoji="1" lang="en-US" altLang="ja-JP" dirty="0"/>
              <a:t>?</a:t>
            </a:r>
            <a:endParaRPr lang="en-US" altLang="ja-JP" dirty="0"/>
          </a:p>
          <a:p>
            <a:r>
              <a:rPr kumimoji="1" lang="en-US" altLang="ja-JP" dirty="0"/>
              <a:t>Gapless state</a:t>
            </a:r>
          </a:p>
          <a:p>
            <a:pPr lvl="1"/>
            <a:r>
              <a:rPr lang="en-US" altLang="ja-JP" dirty="0"/>
              <a:t>Often </a:t>
            </a:r>
            <a:r>
              <a:rPr lang="en-US" altLang="ja-JP" dirty="0">
                <a:solidFill>
                  <a:srgbClr val="FF0000"/>
                </a:solidFill>
              </a:rPr>
              <a:t>logarithmic correction </a:t>
            </a:r>
            <a:r>
              <a:rPr lang="en-US" altLang="ja-JP" dirty="0"/>
              <a:t>in entanglement entropy</a:t>
            </a:r>
          </a:p>
          <a:p>
            <a:pPr lvl="1"/>
            <a:r>
              <a:rPr kumimoji="1" lang="en-US" altLang="ja-JP" dirty="0">
                <a:solidFill>
                  <a:srgbClr val="FF0000"/>
                </a:solidFill>
              </a:rPr>
              <a:t>1D tensor network </a:t>
            </a:r>
            <a:r>
              <a:rPr kumimoji="1" lang="en-US" altLang="ja-JP" dirty="0"/>
              <a:t>(matrix product state) is </a:t>
            </a:r>
            <a:r>
              <a:rPr kumimoji="1" lang="en-US" altLang="ja-JP" dirty="0">
                <a:solidFill>
                  <a:srgbClr val="FF0000"/>
                </a:solidFill>
              </a:rPr>
              <a:t>not good </a:t>
            </a:r>
            <a:r>
              <a:rPr kumimoji="1" lang="en-US" altLang="ja-JP" dirty="0"/>
              <a:t>at representing gapless states</a:t>
            </a:r>
            <a:endParaRPr lang="en-US" altLang="ja-JP" dirty="0"/>
          </a:p>
          <a:p>
            <a:r>
              <a:rPr kumimoji="1" lang="en-US" altLang="ja-JP" dirty="0"/>
              <a:t>2D tensor network (projected entangled pair state (PEPS) / tensor product state)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Do not prohibit </a:t>
            </a:r>
            <a:r>
              <a:rPr lang="en-US" altLang="ja-JP" dirty="0"/>
              <a:t>efficient description of </a:t>
            </a:r>
            <a:r>
              <a:rPr lang="en-US" altLang="ja-JP" dirty="0">
                <a:solidFill>
                  <a:srgbClr val="FF0000"/>
                </a:solidFill>
              </a:rPr>
              <a:t>gapless </a:t>
            </a:r>
            <a:r>
              <a:rPr lang="en-US" altLang="ja-JP" dirty="0"/>
              <a:t>states</a:t>
            </a:r>
          </a:p>
          <a:p>
            <a:pPr marL="457200" lvl="1" indent="0">
              <a:buNone/>
            </a:pPr>
            <a:r>
              <a:rPr kumimoji="1" lang="en-US" altLang="ja-JP" dirty="0"/>
              <a:t>  (e.g. criticality of 2D classical </a:t>
            </a:r>
            <a:r>
              <a:rPr kumimoji="1" lang="en-US" altLang="ja-JP" dirty="0" err="1"/>
              <a:t>Ising</a:t>
            </a:r>
            <a:r>
              <a:rPr kumimoji="1" lang="en-US" altLang="ja-JP" dirty="0"/>
              <a:t> model by </a:t>
            </a:r>
            <a:r>
              <a:rPr kumimoji="1" lang="en-US" altLang="ja-JP" dirty="0" err="1"/>
              <a:t>D</a:t>
            </a:r>
            <a:r>
              <a:rPr kumimoji="1" lang="en-US" altLang="ja-JP" baseline="-25000" dirty="0" err="1"/>
              <a:t>bond</a:t>
            </a:r>
            <a:r>
              <a:rPr kumimoji="1" lang="en-US" altLang="ja-JP" dirty="0"/>
              <a:t>=2)</a:t>
            </a:r>
          </a:p>
          <a:p>
            <a:pPr marL="457200" lvl="1" indent="0">
              <a:buNone/>
            </a:pPr>
            <a:r>
              <a:rPr lang="en-US" altLang="ja-JP" sz="1200" dirty="0"/>
              <a:t>       [see R. </a:t>
            </a:r>
            <a:r>
              <a:rPr lang="en-US" altLang="ja-JP" sz="1200" dirty="0" err="1"/>
              <a:t>Orus</a:t>
            </a:r>
            <a:r>
              <a:rPr lang="en-US" altLang="ja-JP" sz="1200" dirty="0"/>
              <a:t>, AnnPhys.349.117(’14)]</a:t>
            </a:r>
          </a:p>
          <a:p>
            <a:r>
              <a:rPr kumimoji="1" lang="en-US" altLang="ja-JP" dirty="0"/>
              <a:t>Honeycomb gapless spin liquid</a:t>
            </a:r>
          </a:p>
          <a:p>
            <a:pPr lvl="1"/>
            <a:r>
              <a:rPr lang="en-US" altLang="ja-JP" dirty="0" err="1"/>
              <a:t>Spinon</a:t>
            </a:r>
            <a:r>
              <a:rPr lang="en-US" altLang="ja-JP" dirty="0"/>
              <a:t> Dirac dispersion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olidFill>
                  <a:srgbClr val="FF0000"/>
                </a:solidFill>
                <a:sym typeface="Wingdings" pitchFamily="2" charset="2"/>
              </a:rPr>
              <a:t>no logarithmic </a:t>
            </a:r>
            <a:r>
              <a:rPr lang="en-US" altLang="ja-JP" dirty="0">
                <a:sym typeface="Wingdings" pitchFamily="2" charset="2"/>
              </a:rPr>
              <a:t>correction</a:t>
            </a:r>
          </a:p>
          <a:p>
            <a:pPr marL="457200" lvl="1" indent="0">
              <a:buNone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Verdana"/>
                <a:ea typeface="メイリオ"/>
                <a:cs typeface="+mn-cs"/>
              </a:rPr>
              <a:t>     [see Y. Zhang et al., PRL.107.067202(’11)]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6701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CAF1865-B917-18F0-E5B6-8D5C536E9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C9FEE6B-D08C-6C77-F7D5-6C6B8B27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4B9BB6-9DF3-EA80-631E-A8807421B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PEPS</a:t>
            </a:r>
          </a:p>
          <a:p>
            <a:pPr lvl="1"/>
            <a:r>
              <a:rPr lang="en-US" altLang="ja-JP" dirty="0"/>
              <a:t>Efficiently describe “2D classical </a:t>
            </a:r>
            <a:r>
              <a:rPr lang="en-US" altLang="ja-JP" dirty="0" err="1"/>
              <a:t>Ising</a:t>
            </a:r>
            <a:r>
              <a:rPr lang="en-US" altLang="ja-JP" dirty="0"/>
              <a:t>”-like gapless state</a:t>
            </a:r>
          </a:p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gapless QSL</a:t>
            </a:r>
          </a:p>
          <a:p>
            <a:pPr lvl="1"/>
            <a:r>
              <a:rPr kumimoji="1" lang="en-US" altLang="ja-JP" dirty="0"/>
              <a:t>“2D c</a:t>
            </a:r>
            <a:r>
              <a:rPr lang="en-US" altLang="ja-JP" dirty="0"/>
              <a:t>lassical </a:t>
            </a:r>
            <a:r>
              <a:rPr lang="en-US" altLang="ja-JP" dirty="0" err="1"/>
              <a:t>Ising</a:t>
            </a:r>
            <a:r>
              <a:rPr lang="en-US" altLang="ja-JP" dirty="0"/>
              <a:t>”-like in a sense that solvable by Jordan-Wigner transformation (quantum 1D </a:t>
            </a:r>
            <a:r>
              <a:rPr lang="en-US" altLang="ja-JP" dirty="0" err="1"/>
              <a:t>Ising</a:t>
            </a:r>
            <a:r>
              <a:rPr lang="en-US" altLang="ja-JP" dirty="0"/>
              <a:t>-like)</a:t>
            </a:r>
            <a:endParaRPr kumimoji="1" lang="en-US" altLang="ja-JP" dirty="0"/>
          </a:p>
          <a:p>
            <a:pPr lvl="1"/>
            <a:r>
              <a:rPr lang="en-US" altLang="ja-JP" dirty="0"/>
              <a:t>G</a:t>
            </a:r>
            <a:r>
              <a:rPr kumimoji="1" lang="en-US" altLang="ja-JP" dirty="0"/>
              <a:t>apless but no log correction in entanglement</a:t>
            </a:r>
            <a:endParaRPr lang="en-US" altLang="ja-JP" dirty="0"/>
          </a:p>
          <a:p>
            <a:r>
              <a:rPr kumimoji="1" lang="en-US" altLang="ja-JP" dirty="0"/>
              <a:t>Is there any efficient PEPS representation of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gapless QSL?</a:t>
            </a:r>
          </a:p>
          <a:p>
            <a:pPr lvl="1"/>
            <a:r>
              <a:rPr lang="en-US" altLang="ja-JP" dirty="0"/>
              <a:t>Yes!</a:t>
            </a:r>
          </a:p>
          <a:p>
            <a:pPr lvl="1"/>
            <a:r>
              <a:rPr lang="en-US" altLang="ja-JP" dirty="0"/>
              <a:t>[H. Y. Lee et al., PRL.123.087203(’19)]</a:t>
            </a:r>
          </a:p>
          <a:p>
            <a:endParaRPr lang="en-US" altLang="ja-JP" sz="2000" dirty="0"/>
          </a:p>
          <a:p>
            <a:r>
              <a:rPr lang="en-US" altLang="ja-JP" sz="1600" dirty="0"/>
              <a:t>c</a:t>
            </a:r>
            <a:r>
              <a:rPr kumimoji="1" lang="en-US" altLang="ja-JP" sz="1600" dirty="0"/>
              <a:t>.f. Representation in fermion basis: [P. </a:t>
            </a:r>
            <a:r>
              <a:rPr kumimoji="1" lang="en-US" altLang="ja-JP" sz="1600" dirty="0" err="1"/>
              <a:t>Schmoll</a:t>
            </a:r>
            <a:r>
              <a:rPr lang="en-US" altLang="ja-JP" sz="1600" dirty="0"/>
              <a:t> and R. </a:t>
            </a:r>
            <a:r>
              <a:rPr lang="en-US" altLang="ja-JP" sz="1600" dirty="0" err="1"/>
              <a:t>Orus</a:t>
            </a:r>
            <a:r>
              <a:rPr lang="en-US" altLang="ja-JP" sz="1600" dirty="0"/>
              <a:t>, PRB.95.045112(’17)</a:t>
            </a:r>
            <a:r>
              <a:rPr kumimoji="1" lang="en-US" altLang="ja-JP" sz="1600" dirty="0"/>
              <a:t>]</a:t>
            </a:r>
          </a:p>
          <a:p>
            <a:r>
              <a:rPr kumimoji="1" lang="en-US" altLang="ja-JP" sz="1600" dirty="0"/>
              <a:t>We are interested in representation in spin basis</a:t>
            </a:r>
          </a:p>
        </p:txBody>
      </p:sp>
    </p:spTree>
    <p:extLst>
      <p:ext uri="{BB962C8B-B14F-4D97-AF65-F5344CB8AC3E}">
        <p14:creationId xmlns:p14="http://schemas.microsoft.com/office/powerpoint/2010/main" val="2371549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EAC417C-25F5-CDEC-EF23-75EE3B15C5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80B6FA5-5669-3B62-0E30-01A0B530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148F7995-1857-95A4-6EEF-3B935EF8C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2007381"/>
            <a:ext cx="9377363" cy="3703664"/>
          </a:xfrm>
        </p:spPr>
      </p:pic>
    </p:spTree>
    <p:extLst>
      <p:ext uri="{BB962C8B-B14F-4D97-AF65-F5344CB8AC3E}">
        <p14:creationId xmlns:p14="http://schemas.microsoft.com/office/powerpoint/2010/main" val="2660894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EAC417C-25F5-CDEC-EF23-75EE3B15C5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80B6FA5-5669-3B62-0E30-01A0B530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pic>
        <p:nvPicPr>
          <p:cNvPr id="6" name="コンテンツ プレースホルダー 5" descr="ダイアグラム, 概略図&#10;&#10;中程度の精度で自動的に生成された説明">
            <a:extLst>
              <a:ext uri="{FF2B5EF4-FFF2-40B4-BE49-F238E27FC236}">
                <a16:creationId xmlns:a16="http://schemas.microsoft.com/office/drawing/2014/main" id="{CEFEC6EB-4D76-9E0C-AAD0-F5D4E8A0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476" y="973138"/>
            <a:ext cx="8238510" cy="5772150"/>
          </a:xfr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79243A6-7911-D16D-5CD3-598663DE1C92}"/>
              </a:ext>
            </a:extLst>
          </p:cNvPr>
          <p:cNvSpPr/>
          <p:nvPr/>
        </p:nvSpPr>
        <p:spPr>
          <a:xfrm>
            <a:off x="6465168" y="1268760"/>
            <a:ext cx="2664296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44774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EAC417C-25F5-CDEC-EF23-75EE3B15C5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80B6FA5-5669-3B62-0E30-01A0B530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pic>
        <p:nvPicPr>
          <p:cNvPr id="6" name="コンテンツ プレースホルダー 5" descr="グラフ&#10;&#10;自動的に生成された説明">
            <a:extLst>
              <a:ext uri="{FF2B5EF4-FFF2-40B4-BE49-F238E27FC236}">
                <a16:creationId xmlns:a16="http://schemas.microsoft.com/office/drawing/2014/main" id="{076B3E80-9080-65E5-8FA7-DB41478E0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1309742"/>
            <a:ext cx="9377363" cy="5098941"/>
          </a:xfrm>
        </p:spPr>
      </p:pic>
    </p:spTree>
    <p:extLst>
      <p:ext uri="{BB962C8B-B14F-4D97-AF65-F5344CB8AC3E}">
        <p14:creationId xmlns:p14="http://schemas.microsoft.com/office/powerpoint/2010/main" val="302546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BBE5BC0-6A3D-FA13-BDC2-9568A2F72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AAEE66-F4BF-82AD-1B95-1879F4B62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pic>
        <p:nvPicPr>
          <p:cNvPr id="6" name="コンテンツ プレースホルダー 5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81F6B77F-1105-26AB-F60F-6FF3CDDFA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11" y="908720"/>
            <a:ext cx="4497349" cy="1430700"/>
          </a:xfrm>
        </p:spPr>
      </p:pic>
      <p:pic>
        <p:nvPicPr>
          <p:cNvPr id="8" name="図 7" descr="テキスト, 手紙&#10;&#10;自動的に生成された説明">
            <a:extLst>
              <a:ext uri="{FF2B5EF4-FFF2-40B4-BE49-F238E27FC236}">
                <a16:creationId xmlns:a16="http://schemas.microsoft.com/office/drawing/2014/main" id="{076AAC35-2A2C-242E-62B7-D24CF1531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05" y="1070992"/>
            <a:ext cx="5367140" cy="1106842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91F72485-B219-3125-4FAA-1AE5F3134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56" y="2456892"/>
            <a:ext cx="7772400" cy="41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223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Today’s summary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Brief review of itinerant electron systems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Electrons in crystals</a:t>
            </a:r>
          </a:p>
          <a:p>
            <a:pPr lvl="1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econd quantization</a:t>
            </a:r>
          </a:p>
          <a:p>
            <a:pPr lvl="1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Hubbard models</a:t>
            </a:r>
          </a:p>
          <a:p>
            <a:pPr lvl="1"/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Solving models for simple cases</a:t>
            </a:r>
          </a:p>
          <a:p>
            <a:pPr lvl="2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Noninteracting and atomic limits</a:t>
            </a:r>
          </a:p>
          <a:p>
            <a:pPr lvl="2"/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Mean-field approximation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xact diagonalization (2 sites)</a:t>
            </a:r>
          </a:p>
          <a:p>
            <a:pPr marL="914400" lvl="2" indent="0">
              <a:buNone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   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S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trong coupling limit: Heisenberg model (spin system)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en-US" altLang="ja-JP" dirty="0"/>
              <a:t>Magnetism and quantum spin liquid</a:t>
            </a:r>
          </a:p>
          <a:p>
            <a:pPr lvl="1"/>
            <a:r>
              <a:rPr lang="en-US" altLang="ja-JP" dirty="0"/>
              <a:t>Spin models</a:t>
            </a:r>
          </a:p>
          <a:p>
            <a:pPr lvl="1"/>
            <a:r>
              <a:rPr lang="en-US" altLang="ja-JP" dirty="0"/>
              <a:t>Frustrated magnetism and quantum spin liquid</a:t>
            </a:r>
          </a:p>
          <a:p>
            <a:pPr lvl="1"/>
            <a:r>
              <a:rPr lang="en-US" altLang="ja-JP" dirty="0" err="1"/>
              <a:t>Kitaev</a:t>
            </a:r>
            <a:r>
              <a:rPr lang="en-US" altLang="ja-JP" dirty="0"/>
              <a:t> honeycomb spin liquid</a:t>
            </a:r>
          </a:p>
        </p:txBody>
      </p:sp>
      <p:sp>
        <p:nvSpPr>
          <p:cNvPr id="5" name="字幕 7">
            <a:extLst>
              <a:ext uri="{FF2B5EF4-FFF2-40B4-BE49-F238E27FC236}">
                <a16:creationId xmlns:a16="http://schemas.microsoft.com/office/drawing/2014/main" id="{9458FBED-0DF0-3F8C-ACFE-7223BF63B94B}"/>
              </a:ext>
            </a:extLst>
          </p:cNvPr>
          <p:cNvSpPr txBox="1">
            <a:spLocks/>
          </p:cNvSpPr>
          <p:nvPr/>
        </p:nvSpPr>
        <p:spPr>
          <a:xfrm>
            <a:off x="812798" y="6229104"/>
            <a:ext cx="8280400" cy="33015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https://</a:t>
            </a:r>
            <a:r>
              <a:rPr lang="en-US" altLang="ja-JP" sz="2000" dirty="0" err="1"/>
              <a:t>github.com</a:t>
            </a:r>
            <a:r>
              <a:rPr lang="en-US" altLang="ja-JP" sz="2000" dirty="0"/>
              <a:t>/</a:t>
            </a:r>
            <a:r>
              <a:rPr lang="en-US" altLang="ja-JP" sz="2000" dirty="0" err="1"/>
              <a:t>ryuikaneko</a:t>
            </a:r>
            <a:r>
              <a:rPr lang="en-US" altLang="ja-JP" sz="2000" dirty="0"/>
              <a:t>/lecturenote_2024_condmat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150112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A79E50-13FF-3CC4-617E-6521A18207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229E741-FE77-A1C0-12F1-BD207D05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Mermin-Wagner theorem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219A535-88D2-3412-8DAA-3EF3BF14C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 dirty="0"/>
              <a:t>C</a:t>
            </a:r>
            <a:r>
              <a:rPr kumimoji="1" lang="en" altLang="ja-JP" dirty="0"/>
              <a:t>ontinuous symmetries cannot be spontaneously broken at finite temperature in systems with sufficiently short-range interactions in dimensions D&lt;=2.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00E0484A-DF61-DF07-B112-D67C89AB4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901127"/>
              </p:ext>
            </p:extLst>
          </p:nvPr>
        </p:nvGraphicFramePr>
        <p:xfrm>
          <a:off x="1585042" y="2636912"/>
          <a:ext cx="67359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1015136199"/>
                    </a:ext>
                  </a:extLst>
                </a:gridCol>
                <a:gridCol w="4071616">
                  <a:extLst>
                    <a:ext uri="{9D8B030D-6E8A-4147-A177-3AD203B41FA5}">
                      <a16:colId xmlns:a16="http://schemas.microsoft.com/office/drawing/2014/main" val="2862302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Spatial dimension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Tc&gt;0?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43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x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5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x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81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99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08791"/>
                  </a:ext>
                </a:extLst>
              </a:tr>
            </a:tbl>
          </a:graphicData>
        </a:graphic>
      </p:graphicFrame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1E16106-5152-C87A-0F16-694A09946442}"/>
              </a:ext>
            </a:extLst>
          </p:cNvPr>
          <p:cNvCxnSpPr>
            <a:cxnSpLocks/>
          </p:cNvCxnSpPr>
          <p:nvPr/>
        </p:nvCxnSpPr>
        <p:spPr>
          <a:xfrm flipV="1">
            <a:off x="4278349" y="4941167"/>
            <a:ext cx="0" cy="1486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9172625-CB42-2740-7C53-AC7AACAFF8C1}"/>
              </a:ext>
            </a:extLst>
          </p:cNvPr>
          <p:cNvCxnSpPr/>
          <p:nvPr/>
        </p:nvCxnSpPr>
        <p:spPr>
          <a:xfrm>
            <a:off x="4278349" y="6427047"/>
            <a:ext cx="40324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弧 12">
            <a:extLst>
              <a:ext uri="{FF2B5EF4-FFF2-40B4-BE49-F238E27FC236}">
                <a16:creationId xmlns:a16="http://schemas.microsoft.com/office/drawing/2014/main" id="{22E6F749-DAEA-9BD1-DAE9-BD085A1C23E7}"/>
              </a:ext>
            </a:extLst>
          </p:cNvPr>
          <p:cNvSpPr/>
          <p:nvPr/>
        </p:nvSpPr>
        <p:spPr>
          <a:xfrm>
            <a:off x="2293639" y="5245281"/>
            <a:ext cx="3969418" cy="2365200"/>
          </a:xfrm>
          <a:prstGeom prst="arc">
            <a:avLst>
              <a:gd name="adj1" fmla="val 16199998"/>
              <a:gd name="adj2" fmla="val 14999"/>
            </a:avLst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E58A72-D1EE-5D96-E053-9316363A38A5}"/>
              </a:ext>
            </a:extLst>
          </p:cNvPr>
          <p:cNvSpPr txBox="1"/>
          <p:nvPr/>
        </p:nvSpPr>
        <p:spPr>
          <a:xfrm>
            <a:off x="7845447" y="5877666"/>
            <a:ext cx="49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T</a:t>
            </a:r>
            <a:endParaRPr kumimoji="1" lang="ja-JP" altLang="en-US" sz="32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94A39A1-EABF-7D21-B483-4DD769878A40}"/>
              </a:ext>
            </a:extLst>
          </p:cNvPr>
          <p:cNvSpPr txBox="1"/>
          <p:nvPr/>
        </p:nvSpPr>
        <p:spPr>
          <a:xfrm>
            <a:off x="6234692" y="5820723"/>
            <a:ext cx="1139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T</a:t>
            </a:r>
            <a:r>
              <a:rPr kumimoji="1" lang="en-US" altLang="ja-JP" sz="3200" baseline="-25000" dirty="0"/>
              <a:t>c</a:t>
            </a:r>
            <a:r>
              <a:rPr kumimoji="1" lang="en-US" altLang="ja-JP" sz="3200" dirty="0"/>
              <a:t>&gt;0</a:t>
            </a:r>
            <a:endParaRPr kumimoji="1" lang="ja-JP" altLang="en-US" sz="32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C381E5-7E02-8737-F05C-16C374699773}"/>
              </a:ext>
            </a:extLst>
          </p:cNvPr>
          <p:cNvSpPr txBox="1"/>
          <p:nvPr/>
        </p:nvSpPr>
        <p:spPr>
          <a:xfrm>
            <a:off x="940705" y="5059724"/>
            <a:ext cx="3292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Magnetic order</a:t>
            </a:r>
            <a:endParaRPr kumimoji="1"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BCBB7D6-E04B-E879-079F-75C8DFDCA7E1}"/>
              </a:ext>
            </a:extLst>
          </p:cNvPr>
          <p:cNvSpPr txBox="1"/>
          <p:nvPr/>
        </p:nvSpPr>
        <p:spPr>
          <a:xfrm>
            <a:off x="3834709" y="2188365"/>
            <a:ext cx="598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ja-JP" sz="1800" dirty="0"/>
              <a:t>N. D. Mermin and H. Wagner, PRL.17.1133 (’66)</a:t>
            </a:r>
          </a:p>
        </p:txBody>
      </p:sp>
    </p:spTree>
    <p:extLst>
      <p:ext uri="{BB962C8B-B14F-4D97-AF65-F5344CB8AC3E}">
        <p14:creationId xmlns:p14="http://schemas.microsoft.com/office/powerpoint/2010/main" val="1064328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A79E50-13FF-3CC4-617E-6521A18207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229E741-FE77-A1C0-12F1-BD207D05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Mermin-Wagner theorem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219A535-88D2-3412-8DAA-3EF3BF14C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 dirty="0"/>
              <a:t>C</a:t>
            </a:r>
            <a:r>
              <a:rPr kumimoji="1" lang="en" altLang="ja-JP" dirty="0"/>
              <a:t>ontinuous symmetries cannot be spontaneously broken at finite temperature in systems with sufficiently short-range interactions in dimensions D&lt;=2.</a:t>
            </a:r>
          </a:p>
          <a:p>
            <a:endParaRPr lang="en" altLang="ja-JP" dirty="0"/>
          </a:p>
          <a:p>
            <a:r>
              <a:rPr kumimoji="1" lang="en" altLang="ja-JP" dirty="0"/>
              <a:t>Note 1: </a:t>
            </a:r>
            <a:r>
              <a:rPr lang="en" altLang="ja-JP" dirty="0"/>
              <a:t>Of course, discrete symmetries can be spontaneously broken even in D=2 (e.g., Tc&gt;0 in 2D </a:t>
            </a:r>
            <a:r>
              <a:rPr lang="en" altLang="ja-JP" dirty="0" err="1"/>
              <a:t>Ising</a:t>
            </a:r>
            <a:r>
              <a:rPr lang="en" altLang="ja-JP" dirty="0"/>
              <a:t> models).</a:t>
            </a:r>
          </a:p>
          <a:p>
            <a:endParaRPr kumimoji="1" lang="en" altLang="ja-JP" dirty="0"/>
          </a:p>
          <a:p>
            <a:r>
              <a:rPr lang="en" altLang="ja-JP" dirty="0"/>
              <a:t>Note 2: MW theorem does not state anything about the topological phase transition (e.g., </a:t>
            </a:r>
            <a:r>
              <a:rPr lang="en" altLang="ja-JP" dirty="0" err="1"/>
              <a:t>Berezinskii</a:t>
            </a:r>
            <a:r>
              <a:rPr lang="en" altLang="ja-JP" dirty="0"/>
              <a:t>-</a:t>
            </a:r>
            <a:r>
              <a:rPr lang="en" altLang="ja-JP" dirty="0" err="1"/>
              <a:t>Kosterlitz</a:t>
            </a:r>
            <a:r>
              <a:rPr lang="en" altLang="ja-JP" dirty="0"/>
              <a:t>-Thouless (BKT) transition occurs in systems with U(1) symmetry in 2D).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743B5E9-DE3B-E543-F77A-9AB761F037D3}"/>
              </a:ext>
            </a:extLst>
          </p:cNvPr>
          <p:cNvSpPr txBox="1"/>
          <p:nvPr/>
        </p:nvSpPr>
        <p:spPr>
          <a:xfrm>
            <a:off x="3834709" y="2188365"/>
            <a:ext cx="5856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ja-JP" sz="1800" dirty="0"/>
              <a:t>N. D. Mermin and H. Wagner, PRL.17.1133 (’66)</a:t>
            </a:r>
          </a:p>
        </p:txBody>
      </p:sp>
    </p:spTree>
    <p:extLst>
      <p:ext uri="{BB962C8B-B14F-4D97-AF65-F5344CB8AC3E}">
        <p14:creationId xmlns:p14="http://schemas.microsoft.com/office/powerpoint/2010/main" val="331390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962C6B-A985-E7E2-640A-9FB9C7490E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044E591-6254-0DC0-E37C-222AC982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“Mermin-Wagner theorem” at T=0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E465872-F634-686C-B979-26278EACA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ym typeface="Wingdings" pitchFamily="2" charset="2"/>
              </a:rPr>
              <a:t>Quantum fluctuations in low spatial dimensions sometimes behave like t</a:t>
            </a:r>
            <a:r>
              <a:rPr lang="en-US" altLang="ja-JP" dirty="0"/>
              <a:t>hermal fluctuations</a:t>
            </a:r>
            <a:endParaRPr lang="en-US" altLang="ja-JP" sz="800" dirty="0"/>
          </a:p>
          <a:p>
            <a:r>
              <a:rPr lang="en-US" altLang="ja-JP" dirty="0"/>
              <a:t>Consider</a:t>
            </a:r>
          </a:p>
          <a:p>
            <a:pPr lvl="1"/>
            <a:r>
              <a:rPr lang="en-US" altLang="ja-JP" dirty="0"/>
              <a:t>Continuous spin systems on lattices</a:t>
            </a:r>
          </a:p>
          <a:p>
            <a:pPr lvl="1"/>
            <a:r>
              <a:rPr lang="en-US" altLang="ja-JP" dirty="0"/>
              <a:t>Interaction </a:t>
            </a:r>
            <a:r>
              <a:rPr lang="en-US" altLang="ja-JP" dirty="0" err="1"/>
              <a:t>J</a:t>
            </a:r>
            <a:r>
              <a:rPr lang="en-US" altLang="ja-JP" baseline="-25000" dirty="0" err="1"/>
              <a:t>ij</a:t>
            </a:r>
            <a:r>
              <a:rPr lang="en-US" altLang="ja-JP" dirty="0"/>
              <a:t> is short-range</a:t>
            </a:r>
          </a:p>
          <a:p>
            <a:pPr lvl="1"/>
            <a:r>
              <a:rPr lang="en-US" altLang="ja-JP" dirty="0" err="1"/>
              <a:t>J</a:t>
            </a:r>
            <a:r>
              <a:rPr lang="en-US" altLang="ja-JP" baseline="-25000" dirty="0" err="1"/>
              <a:t>ij</a:t>
            </a:r>
            <a:r>
              <a:rPr lang="en-US" altLang="ja-JP" dirty="0"/>
              <a:t> is not ferromagnetic</a:t>
            </a:r>
          </a:p>
          <a:p>
            <a:pPr marL="457200" lvl="1" indent="0">
              <a:buNone/>
            </a:pPr>
            <a:r>
              <a:rPr lang="en-US" altLang="ja-JP" dirty="0"/>
              <a:t>  </a:t>
            </a:r>
            <a:r>
              <a:rPr lang="en-US" altLang="ja-JP" sz="1600" dirty="0"/>
              <a:t>(c.f. for more rigorous argument, see H. Watanabe et al., arXiv:2310.16881)</a:t>
            </a:r>
            <a:endParaRPr lang="en-US" altLang="ja-JP" sz="800" dirty="0"/>
          </a:p>
          <a:p>
            <a:r>
              <a:rPr lang="en-US" altLang="ja-JP" dirty="0"/>
              <a:t>Then,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CB91340A-6723-402D-8549-E1A114539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419014"/>
              </p:ext>
            </p:extLst>
          </p:nvPr>
        </p:nvGraphicFramePr>
        <p:xfrm>
          <a:off x="1676636" y="4022061"/>
          <a:ext cx="74040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1015136199"/>
                    </a:ext>
                  </a:extLst>
                </a:gridCol>
                <a:gridCol w="4883747">
                  <a:extLst>
                    <a:ext uri="{9D8B030D-6E8A-4147-A177-3AD203B41FA5}">
                      <a16:colId xmlns:a16="http://schemas.microsoft.com/office/drawing/2014/main" val="2862302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Spatial dimension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Magnetic Long-range order at T=0?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43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x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5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81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08791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E750CA-DB5B-044F-84D3-1CE4C482C9DD}"/>
              </a:ext>
            </a:extLst>
          </p:cNvPr>
          <p:cNvSpPr txBox="1"/>
          <p:nvPr/>
        </p:nvSpPr>
        <p:spPr>
          <a:xfrm>
            <a:off x="1957905" y="5935147"/>
            <a:ext cx="6841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ja-JP" sz="1800" dirty="0"/>
              <a:t>L. </a:t>
            </a:r>
            <a:r>
              <a:rPr lang="en-US" altLang="ja-JP" sz="1800" dirty="0" err="1"/>
              <a:t>Pitaevskii</a:t>
            </a:r>
            <a:r>
              <a:rPr lang="en-US" altLang="ja-JP" sz="1800" dirty="0"/>
              <a:t> and S. </a:t>
            </a:r>
            <a:r>
              <a:rPr lang="en-US" altLang="ja-JP" sz="1800" dirty="0" err="1"/>
              <a:t>Stringari</a:t>
            </a:r>
            <a:r>
              <a:rPr lang="en-US" altLang="ja-JP" sz="1800" dirty="0"/>
              <a:t>, JLowTempPhys.85.377(’91)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267E5A9-D161-2FB0-9ECA-75E48FCAFD21}"/>
              </a:ext>
            </a:extLst>
          </p:cNvPr>
          <p:cNvCxnSpPr>
            <a:cxnSpLocks/>
          </p:cNvCxnSpPr>
          <p:nvPr/>
        </p:nvCxnSpPr>
        <p:spPr>
          <a:xfrm flipV="1">
            <a:off x="6901706" y="1861356"/>
            <a:ext cx="0" cy="1486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4B3141-9A7B-AC2B-9369-3954E1976C67}"/>
              </a:ext>
            </a:extLst>
          </p:cNvPr>
          <p:cNvCxnSpPr>
            <a:cxnSpLocks/>
          </p:cNvCxnSpPr>
          <p:nvPr/>
        </p:nvCxnSpPr>
        <p:spPr>
          <a:xfrm flipV="1">
            <a:off x="6901706" y="3325687"/>
            <a:ext cx="2119746" cy="21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弧 8">
            <a:extLst>
              <a:ext uri="{FF2B5EF4-FFF2-40B4-BE49-F238E27FC236}">
                <a16:creationId xmlns:a16="http://schemas.microsoft.com/office/drawing/2014/main" id="{4DD242C0-C3E3-4944-D369-BD181040322C}"/>
              </a:ext>
            </a:extLst>
          </p:cNvPr>
          <p:cNvSpPr/>
          <p:nvPr/>
        </p:nvSpPr>
        <p:spPr>
          <a:xfrm>
            <a:off x="5781092" y="2201517"/>
            <a:ext cx="2268250" cy="2343607"/>
          </a:xfrm>
          <a:prstGeom prst="arc">
            <a:avLst>
              <a:gd name="adj1" fmla="val 16199998"/>
              <a:gd name="adj2" fmla="val 21492901"/>
            </a:avLst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D3380AB-272A-BE47-6ACD-4DBD7DBC03E6}"/>
              </a:ext>
            </a:extLst>
          </p:cNvPr>
          <p:cNvSpPr txBox="1"/>
          <p:nvPr/>
        </p:nvSpPr>
        <p:spPr>
          <a:xfrm>
            <a:off x="6972127" y="1810860"/>
            <a:ext cx="211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Magnetic order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3083165-7BB9-7F7C-CCF8-D72AC5210AD0}"/>
              </a:ext>
            </a:extLst>
          </p:cNvPr>
          <p:cNvSpPr txBox="1"/>
          <p:nvPr/>
        </p:nvSpPr>
        <p:spPr>
          <a:xfrm>
            <a:off x="7732610" y="2609894"/>
            <a:ext cx="2119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Quantum</a:t>
            </a:r>
          </a:p>
          <a:p>
            <a:pPr algn="ctr"/>
            <a:r>
              <a:rPr kumimoji="1" lang="en-US" altLang="ja-JP" dirty="0"/>
              <a:t>fluctuations</a:t>
            </a:r>
          </a:p>
        </p:txBody>
      </p:sp>
    </p:spTree>
    <p:extLst>
      <p:ext uri="{BB962C8B-B14F-4D97-AF65-F5344CB8AC3E}">
        <p14:creationId xmlns:p14="http://schemas.microsoft.com/office/powerpoint/2010/main" val="285425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Example 1: </a:t>
            </a:r>
            <a:r>
              <a:rPr kumimoji="1" lang="en-US" altLang="ja-JP" dirty="0">
                <a:solidFill>
                  <a:srgbClr val="FF0000"/>
                </a:solidFill>
              </a:rPr>
              <a:t>Classical</a:t>
            </a:r>
            <a:r>
              <a:rPr kumimoji="1" lang="en-US" altLang="ja-JP" dirty="0"/>
              <a:t> triangular </a:t>
            </a:r>
            <a:r>
              <a:rPr kumimoji="1" lang="en-US" altLang="ja-JP" dirty="0" err="1"/>
              <a:t>Ising</a:t>
            </a:r>
            <a:r>
              <a:rPr kumimoji="1" lang="en-US" altLang="ja-JP" dirty="0"/>
              <a:t> model</a:t>
            </a: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6" name="図 5" descr="屋内, 座る, 鍋, 建物 が含まれている画像&#10;&#10;自動的に生成された説明">
            <a:extLst>
              <a:ext uri="{FF2B5EF4-FFF2-40B4-BE49-F238E27FC236}">
                <a16:creationId xmlns:a16="http://schemas.microsoft.com/office/drawing/2014/main" id="{8453DF3E-B79C-D222-2F60-61EB4BE16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453084"/>
            <a:ext cx="4203700" cy="52324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46B9971-3096-9E75-312E-32708BEC5A98}"/>
              </a:ext>
            </a:extLst>
          </p:cNvPr>
          <p:cNvSpPr txBox="1"/>
          <p:nvPr/>
        </p:nvSpPr>
        <p:spPr>
          <a:xfrm>
            <a:off x="4700972" y="1520788"/>
            <a:ext cx="525441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Consider antiferromagnetic (AF) interaction J&gt;0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For 3 sites, degenerate ground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For infinite sites, spin correlation shows </a:t>
            </a:r>
            <a:r>
              <a:rPr kumimoji="1" lang="en-US" altLang="ja-JP" sz="2200" dirty="0">
                <a:solidFill>
                  <a:srgbClr val="FF0000"/>
                </a:solidFill>
              </a:rPr>
              <a:t>power-law decay</a:t>
            </a:r>
            <a:r>
              <a:rPr kumimoji="1" lang="en-US" altLang="ja-JP" sz="2200" dirty="0"/>
              <a:t> at T=0 &lt;S</a:t>
            </a:r>
            <a:r>
              <a:rPr kumimoji="1" lang="en-US" altLang="ja-JP" sz="2200" baseline="-25000" dirty="0"/>
              <a:t>0</a:t>
            </a:r>
            <a:r>
              <a:rPr kumimoji="1" lang="en-US" altLang="ja-JP" sz="2200" dirty="0"/>
              <a:t>S</a:t>
            </a:r>
            <a:r>
              <a:rPr kumimoji="1" lang="en-US" altLang="ja-JP" sz="2200" baseline="-25000" dirty="0"/>
              <a:t>r</a:t>
            </a:r>
            <a:r>
              <a:rPr kumimoji="1" lang="en-US" altLang="ja-JP" sz="2200" dirty="0"/>
              <a:t>&gt;~r</a:t>
            </a:r>
            <a:r>
              <a:rPr kumimoji="1" lang="en-US" altLang="ja-JP" sz="2200" baseline="30000" dirty="0"/>
              <a:t>-</a:t>
            </a:r>
            <a:r>
              <a:rPr kumimoji="1" lang="en-US" altLang="ja-JP" sz="2200" baseline="30000" dirty="0" err="1"/>
              <a:t>η</a:t>
            </a:r>
            <a:r>
              <a:rPr kumimoji="1" lang="en-US" altLang="ja-JP" sz="2200" dirty="0"/>
              <a:t> (</a:t>
            </a:r>
            <a:r>
              <a:rPr kumimoji="1" lang="en-US" altLang="ja-JP" sz="2200" dirty="0" err="1"/>
              <a:t>η</a:t>
            </a:r>
            <a:r>
              <a:rPr kumimoji="1" lang="en-US" altLang="ja-JP" sz="2200" dirty="0"/>
              <a:t>=1/2)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But</a:t>
            </a:r>
            <a:r>
              <a:rPr kumimoji="1" lang="en-US" altLang="ja-JP" sz="2200" dirty="0">
                <a:solidFill>
                  <a:srgbClr val="FF0000"/>
                </a:solidFill>
              </a:rPr>
              <a:t> no long-range order </a:t>
            </a:r>
            <a:r>
              <a:rPr kumimoji="1" lang="en-US" altLang="ja-JP" sz="2200" dirty="0" err="1"/>
              <a:t>Σ</a:t>
            </a:r>
            <a:r>
              <a:rPr kumimoji="1" lang="en-US" altLang="ja-JP" sz="2200" baseline="-25000" dirty="0" err="1"/>
              <a:t>i</a:t>
            </a:r>
            <a:r>
              <a:rPr kumimoji="1" lang="en-US" altLang="ja-JP" sz="2200" dirty="0" err="1"/>
              <a:t>exp</a:t>
            </a:r>
            <a:r>
              <a:rPr kumimoji="1" lang="en-US" altLang="ja-JP" sz="2200" dirty="0"/>
              <a:t>(</a:t>
            </a:r>
            <a:r>
              <a:rPr kumimoji="1" lang="en-US" altLang="ja-JP" sz="2200" dirty="0" err="1"/>
              <a:t>iQr</a:t>
            </a:r>
            <a:r>
              <a:rPr kumimoji="1" lang="en-US" altLang="ja-JP" sz="2200" baseline="-25000" dirty="0" err="1"/>
              <a:t>i</a:t>
            </a:r>
            <a:r>
              <a:rPr kumimoji="1" lang="en-US" altLang="ja-JP" sz="2200" dirty="0"/>
              <a:t>)&lt;S</a:t>
            </a:r>
            <a:r>
              <a:rPr kumimoji="1" lang="en-US" altLang="ja-JP" sz="2200" baseline="-25000" dirty="0"/>
              <a:t>i</a:t>
            </a:r>
            <a:r>
              <a:rPr kumimoji="1" lang="en-US" altLang="ja-JP" sz="2200" dirty="0"/>
              <a:t>&gt;=0 (Q=(2π/3,2π/3))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21B417-BD36-81B8-75D0-E62475CFB59A}"/>
              </a:ext>
            </a:extLst>
          </p:cNvPr>
          <p:cNvSpPr txBox="1"/>
          <p:nvPr/>
        </p:nvSpPr>
        <p:spPr>
          <a:xfrm>
            <a:off x="4979689" y="5337212"/>
            <a:ext cx="4696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J. Stephenson, J.Math.Phys.11.413 (’70);</a:t>
            </a:r>
          </a:p>
          <a:p>
            <a:r>
              <a:rPr kumimoji="1" lang="en" altLang="ja-JP" sz="1400" dirty="0"/>
              <a:t>S. Alexander and P. Pincus, J.Phys.A:Math.Gen.13.263 (’80)</a:t>
            </a:r>
            <a:endParaRPr kumimoji="1" lang="ja-JP" altLang="en-US" sz="1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B7DCE47-7FFA-3692-3275-4024B425B335}"/>
              </a:ext>
            </a:extLst>
          </p:cNvPr>
          <p:cNvSpPr txBox="1"/>
          <p:nvPr/>
        </p:nvSpPr>
        <p:spPr>
          <a:xfrm>
            <a:off x="5047391" y="6131186"/>
            <a:ext cx="469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Geometrical frustration</a:t>
            </a:r>
            <a:endParaRPr kumimoji="1" lang="ja-JP" altLang="en-US" sz="2400" u="sng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77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Example 2: </a:t>
            </a:r>
            <a:r>
              <a:rPr lang="en-US" altLang="ja-JP" dirty="0">
                <a:solidFill>
                  <a:srgbClr val="FF0000"/>
                </a:solidFill>
              </a:rPr>
              <a:t>Classical</a:t>
            </a:r>
            <a:r>
              <a:rPr lang="en-US" altLang="ja-JP" dirty="0"/>
              <a:t> triangular Heisenberg model</a:t>
            </a:r>
          </a:p>
          <a:p>
            <a:pPr marL="0" indent="0">
              <a:buNone/>
            </a:pPr>
            <a:r>
              <a:rPr kumimoji="1" lang="en-US" altLang="ja-JP" dirty="0"/>
              <a:t>                   (</a:t>
            </a:r>
            <a:r>
              <a:rPr kumimoji="1" lang="en-US" altLang="ja-JP" dirty="0">
                <a:solidFill>
                  <a:srgbClr val="FF0000"/>
                </a:solidFill>
              </a:rPr>
              <a:t>ordered case</a:t>
            </a:r>
            <a:r>
              <a:rPr kumimoji="1" lang="en-US" altLang="ja-JP" dirty="0"/>
              <a:t>)</a:t>
            </a:r>
          </a:p>
          <a:p>
            <a:endParaRPr kumimoji="1" lang="ja-JP" altLang="en-US"/>
          </a:p>
        </p:txBody>
      </p:sp>
      <p:pic>
        <p:nvPicPr>
          <p:cNvPr id="7" name="図 6" descr="巨大なピザの飛行機&#10;&#10;低い精度で自動的に生成された説明">
            <a:extLst>
              <a:ext uri="{FF2B5EF4-FFF2-40B4-BE49-F238E27FC236}">
                <a16:creationId xmlns:a16="http://schemas.microsoft.com/office/drawing/2014/main" id="{CA32B2ED-39D9-85F6-9805-14C0EC02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2179142"/>
            <a:ext cx="6516724" cy="441512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7416AB-D924-42FC-4072-5F5102E293C6}"/>
              </a:ext>
            </a:extLst>
          </p:cNvPr>
          <p:cNvSpPr txBox="1"/>
          <p:nvPr/>
        </p:nvSpPr>
        <p:spPr>
          <a:xfrm>
            <a:off x="6361144" y="3859862"/>
            <a:ext cx="354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120 Neel order</a:t>
            </a:r>
          </a:p>
          <a:p>
            <a:pPr algn="ctr"/>
            <a:r>
              <a:rPr kumimoji="1" lang="en-US" altLang="ja-JP" sz="3200" dirty="0"/>
              <a:t>at T=0</a:t>
            </a:r>
          </a:p>
        </p:txBody>
      </p:sp>
    </p:spTree>
    <p:extLst>
      <p:ext uri="{BB962C8B-B14F-4D97-AF65-F5344CB8AC3E}">
        <p14:creationId xmlns:p14="http://schemas.microsoft.com/office/powerpoint/2010/main" val="567761497"/>
      </p:ext>
    </p:extLst>
  </p:cSld>
  <p:clrMapOvr>
    <a:masterClrMapping/>
  </p:clrMapOvr>
</p:sld>
</file>

<file path=ppt/theme/theme1.xml><?xml version="1.0" encoding="utf-8"?>
<a:theme xmlns:a="http://schemas.openxmlformats.org/drawingml/2006/main" name="サンプル">
  <a:themeElements>
    <a:clrScheme name="ユーザー定義 14">
      <a:dk1>
        <a:srgbClr val="373737"/>
      </a:dk1>
      <a:lt1>
        <a:srgbClr val="FFFFFF"/>
      </a:lt1>
      <a:dk2>
        <a:srgbClr val="0071BC"/>
      </a:dk2>
      <a:lt2>
        <a:srgbClr val="E2F1FA"/>
      </a:lt2>
      <a:accent1>
        <a:srgbClr val="072F59"/>
      </a:accent1>
      <a:accent2>
        <a:srgbClr val="0071BC"/>
      </a:accent2>
      <a:accent3>
        <a:srgbClr val="FF5050"/>
      </a:accent3>
      <a:accent4>
        <a:srgbClr val="FF9696"/>
      </a:accent4>
      <a:accent5>
        <a:srgbClr val="EAEAEA"/>
      </a:accent5>
      <a:accent6>
        <a:srgbClr val="B0B0B0"/>
      </a:accent6>
      <a:hlink>
        <a:srgbClr val="519EEF"/>
      </a:hlink>
      <a:folHlink>
        <a:srgbClr val="072F59"/>
      </a:folHlink>
    </a:clrScheme>
    <a:fontScheme name="ユーザー定義 14">
      <a:majorFont>
        <a:latin typeface="Verdana"/>
        <a:ea typeface="メイリオ"/>
        <a:cs typeface=""/>
      </a:majorFont>
      <a:minorFont>
        <a:latin typeface="Verdana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2961</Words>
  <Application>Microsoft Macintosh PowerPoint</Application>
  <PresentationFormat>A4 210 x 297 mm</PresentationFormat>
  <Paragraphs>586</Paragraphs>
  <Slides>49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49</vt:i4>
      </vt:variant>
    </vt:vector>
  </HeadingPairs>
  <TitlesOfParts>
    <vt:vector size="55" baseType="lpstr">
      <vt:lpstr>游ゴシック</vt:lpstr>
      <vt:lpstr>Arial</vt:lpstr>
      <vt:lpstr>Cambria Math</vt:lpstr>
      <vt:lpstr>Verdana</vt:lpstr>
      <vt:lpstr>Wingdings</vt:lpstr>
      <vt:lpstr>サンプル</vt:lpstr>
      <vt:lpstr>20240914 Condensed matter physics: from magnetism to quantum spin liquid II</vt:lpstr>
      <vt:lpstr>Rough outline</vt:lpstr>
      <vt:lpstr>Outline</vt:lpstr>
      <vt:lpstr>Spin models</vt:lpstr>
      <vt:lpstr>Mermin-Wagner theorem</vt:lpstr>
      <vt:lpstr>Mermin-Wagner theorem</vt:lpstr>
      <vt:lpstr>“Mermin-Wagner theorem” at T=0</vt:lpstr>
      <vt:lpstr>No long-range order even in 2D, 3D at T=0?</vt:lpstr>
      <vt:lpstr>No long-range order even in 2D, 3D at T=0?</vt:lpstr>
      <vt:lpstr>No long-range order even in 2D, 3D at T=0?</vt:lpstr>
      <vt:lpstr>No long-range order even in 2D, 3D at T=0?</vt:lpstr>
      <vt:lpstr>No long-range order even in 2D, 3D at T=0?</vt:lpstr>
      <vt:lpstr>To realize quantum spin liquid…</vt:lpstr>
      <vt:lpstr>Quantum spin liquid (QSL)</vt:lpstr>
      <vt:lpstr>Example? Candidate materials?</vt:lpstr>
      <vt:lpstr>Why do we study QSL?</vt:lpstr>
      <vt:lpstr>Difficulty in searching for QSL theoretically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What is unconventional about Kitaev QSL?</vt:lpstr>
      <vt:lpstr>What is unconventional about Kitaev QSL?</vt:lpstr>
      <vt:lpstr>Candidate material</vt:lpstr>
      <vt:lpstr>Candidate material</vt:lpstr>
      <vt:lpstr>Candidate material</vt:lpstr>
      <vt:lpstr>Candidate material</vt:lpstr>
      <vt:lpstr>Candidate “material”</vt:lpstr>
      <vt:lpstr>Recent topics (my research)</vt:lpstr>
      <vt:lpstr>Recent topics (my research)</vt:lpstr>
      <vt:lpstr>Recent topics (my research)</vt:lpstr>
      <vt:lpstr>Recent topics (my research)</vt:lpstr>
      <vt:lpstr>Recent topics (my research)</vt:lpstr>
      <vt:lpstr>Recent topics (my research)</vt:lpstr>
      <vt:lpstr>Today’s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modified xsi:type="dcterms:W3CDTF">2024-09-11T08:19:43Z</dcterms:modified>
</cp:coreProperties>
</file>